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89" r:id="rId2"/>
    <p:sldId id="298" r:id="rId3"/>
    <p:sldId id="276" r:id="rId4"/>
    <p:sldId id="304" r:id="rId5"/>
    <p:sldId id="259" r:id="rId6"/>
    <p:sldId id="300" r:id="rId7"/>
    <p:sldId id="301" r:id="rId8"/>
    <p:sldId id="302" r:id="rId9"/>
    <p:sldId id="303" r:id="rId10"/>
    <p:sldId id="299" r:id="rId11"/>
    <p:sldId id="277" r:id="rId12"/>
    <p:sldId id="297" r:id="rId13"/>
    <p:sldId id="278" r:id="rId14"/>
    <p:sldId id="272" r:id="rId15"/>
    <p:sldId id="296" r:id="rId16"/>
    <p:sldId id="280" r:id="rId17"/>
    <p:sldId id="305" r:id="rId18"/>
    <p:sldId id="288" r:id="rId19"/>
  </p:sldIdLst>
  <p:sldSz cx="9144000" cy="6858000" type="screen4x3"/>
  <p:notesSz cx="7023100" cy="9309100"/>
  <p:custDataLst>
    <p:tags r:id="rId22"/>
  </p:custDataLst>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10" autoAdjust="0"/>
    <p:restoredTop sz="94660"/>
  </p:normalViewPr>
  <p:slideViewPr>
    <p:cSldViewPr snapToGrid="0">
      <p:cViewPr varScale="1">
        <p:scale>
          <a:sx n="109" d="100"/>
          <a:sy n="109" d="100"/>
        </p:scale>
        <p:origin x="160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20ABCA1-F60B-42E3-8227-FA518AC810C7}" type="datetimeFigureOut">
              <a:rPr lang="en-US" smtClean="0"/>
              <a:t>2/15/2022</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BEC22D5-7538-42B6-9AED-B147E6B3A1F4}" type="slidenum">
              <a:rPr lang="en-US" smtClean="0"/>
              <a:t>‹#›</a:t>
            </a:fld>
            <a:endParaRPr lang="en-US"/>
          </a:p>
        </p:txBody>
      </p:sp>
    </p:spTree>
    <p:extLst>
      <p:ext uri="{BB962C8B-B14F-4D97-AF65-F5344CB8AC3E}">
        <p14:creationId xmlns:p14="http://schemas.microsoft.com/office/powerpoint/2010/main" val="3302194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84275" y="698500"/>
            <a:ext cx="4654550" cy="3490913"/>
          </a:xfrm>
          <a:prstGeom prst="rect">
            <a:avLst/>
          </a:prstGeom>
        </p:spPr>
        <p:txBody>
          <a:bodyPr lIns="93324" tIns="46662" rIns="93324" bIns="46662"/>
          <a:lstStyle/>
          <a:p>
            <a:pPr lvl="0"/>
            <a:endParaRPr/>
          </a:p>
        </p:txBody>
      </p:sp>
      <p:sp>
        <p:nvSpPr>
          <p:cNvPr id="47" name="Shape 47"/>
          <p:cNvSpPr>
            <a:spLocks noGrp="1"/>
          </p:cNvSpPr>
          <p:nvPr>
            <p:ph type="body" sz="quarter" idx="1"/>
          </p:nvPr>
        </p:nvSpPr>
        <p:spPr>
          <a:xfrm>
            <a:off x="936414" y="4421823"/>
            <a:ext cx="5150273" cy="4189095"/>
          </a:xfrm>
          <a:prstGeom prst="rect">
            <a:avLst/>
          </a:prstGeom>
        </p:spPr>
        <p:txBody>
          <a:bodyPr lIns="93324" tIns="46662" rIns="93324" bIns="46662"/>
          <a:lstStyle/>
          <a:p>
            <a:pPr lvl="0"/>
            <a:endParaRPr/>
          </a:p>
        </p:txBody>
      </p:sp>
    </p:spTree>
    <p:extLst>
      <p:ext uri="{BB962C8B-B14F-4D97-AF65-F5344CB8AC3E}">
        <p14:creationId xmlns:p14="http://schemas.microsoft.com/office/powerpoint/2010/main" val="1783452450"/>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Tree>
    <p:extLst>
      <p:ext uri="{BB962C8B-B14F-4D97-AF65-F5344CB8AC3E}">
        <p14:creationId xmlns:p14="http://schemas.microsoft.com/office/powerpoint/2010/main" val="147760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6" name="Shape 6"/>
          <p:cNvSpPr>
            <a:spLocks noGrp="1"/>
          </p:cNvSpPr>
          <p:nvPr>
            <p:ph type="title"/>
          </p:nvPr>
        </p:nvSpPr>
        <p:spPr>
          <a:xfrm>
            <a:off x="685800" y="1844675"/>
            <a:ext cx="7772400" cy="2041525"/>
          </a:xfrm>
          <a:prstGeom prst="rect">
            <a:avLst/>
          </a:prstGeom>
        </p:spPr>
        <p:txBody>
          <a:bodyPr/>
          <a:lstStyle/>
          <a:p>
            <a:pPr lvl="0">
              <a:defRPr sz="1800"/>
            </a:pPr>
            <a:r>
              <a:rPr sz="4400"/>
              <a:t>Title Text</a:t>
            </a:r>
          </a:p>
        </p:txBody>
      </p:sp>
      <p:sp>
        <p:nvSpPr>
          <p:cNvPr id="7" name="Shape 7"/>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sp>
        <p:nvSpPr>
          <p:cNvPr id="8" name="Shape 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3" name="Shape 43"/>
          <p:cNvSpPr>
            <a:spLocks noGrp="1"/>
          </p:cNvSpPr>
          <p:nvPr>
            <p:ph type="title"/>
          </p:nvPr>
        </p:nvSpPr>
        <p:spPr>
          <a:xfrm>
            <a:off x="6629400" y="0"/>
            <a:ext cx="2057400" cy="6400802"/>
          </a:xfrm>
          <a:prstGeom prst="rect">
            <a:avLst/>
          </a:prstGeom>
        </p:spPr>
        <p:txBody>
          <a:bodyPr/>
          <a:lstStyle/>
          <a:p>
            <a:pPr lvl="0">
              <a:defRPr sz="1800"/>
            </a:pPr>
            <a:r>
              <a:rPr sz="4400"/>
              <a:t>Title Text</a:t>
            </a:r>
          </a:p>
        </p:txBody>
      </p:sp>
      <p:sp>
        <p:nvSpPr>
          <p:cNvPr id="44" name="Shape 44"/>
          <p:cNvSpPr>
            <a:spLocks noGrp="1"/>
          </p:cNvSpPr>
          <p:nvPr>
            <p:ph type="body" idx="1"/>
          </p:nvPr>
        </p:nvSpPr>
        <p:spPr>
          <a:xfrm>
            <a:off x="457200" y="274638"/>
            <a:ext cx="6019800" cy="6583363"/>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5" name="Shape 4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0" name="Shape 10"/>
          <p:cNvSpPr>
            <a:spLocks noGrp="1"/>
          </p:cNvSpPr>
          <p:nvPr>
            <p:ph type="title"/>
          </p:nvPr>
        </p:nvSpPr>
        <p:spPr>
          <a:prstGeom prst="rect">
            <a:avLst/>
          </a:prstGeom>
        </p:spPr>
        <p:txBody>
          <a:bodyPr/>
          <a:lstStyle/>
          <a:p>
            <a:pPr lvl="0">
              <a:defRPr sz="1800"/>
            </a:pPr>
            <a:r>
              <a:rPr sz="4400"/>
              <a:t>Title Text</a:t>
            </a:r>
          </a:p>
        </p:txBody>
      </p:sp>
      <p:sp>
        <p:nvSpPr>
          <p:cNvPr id="11" name="Shape 11"/>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4" name="Shape 14"/>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pPr>
            <a:r>
              <a:rPr sz="4000" b="1" cap="all"/>
              <a:t>Title Text</a:t>
            </a:r>
          </a:p>
        </p:txBody>
      </p:sp>
      <p:sp>
        <p:nvSpPr>
          <p:cNvPr id="15" name="Shape 15"/>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4400"/>
              <a:t>Title Text</a:t>
            </a:r>
          </a:p>
        </p:txBody>
      </p:sp>
      <p:sp>
        <p:nvSpPr>
          <p:cNvPr id="19" name="Shape 19"/>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2" name="Shape 22"/>
          <p:cNvSpPr>
            <a:spLocks noGrp="1"/>
          </p:cNvSpPr>
          <p:nvPr>
            <p:ph type="title"/>
          </p:nvPr>
        </p:nvSpPr>
        <p:spPr>
          <a:xfrm>
            <a:off x="457200" y="256810"/>
            <a:ext cx="8229600" cy="1178656"/>
          </a:xfrm>
          <a:prstGeom prst="rect">
            <a:avLst/>
          </a:prstGeom>
        </p:spPr>
        <p:txBody>
          <a:bodyPr/>
          <a:lstStyle/>
          <a:p>
            <a:pPr lvl="0">
              <a:defRPr sz="1800"/>
            </a:pPr>
            <a:r>
              <a:rPr sz="4400"/>
              <a:t>Title Text</a:t>
            </a:r>
          </a:p>
        </p:txBody>
      </p:sp>
      <p:sp>
        <p:nvSpPr>
          <p:cNvPr id="23" name="Shape 23"/>
          <p:cNvSpPr>
            <a:spLocks noGrp="1"/>
          </p:cNvSpPr>
          <p:nvPr>
            <p:ph type="body" idx="1"/>
          </p:nvPr>
        </p:nvSpPr>
        <p:spPr>
          <a:xfrm>
            <a:off x="457200" y="1435465"/>
            <a:ext cx="4040188" cy="739411"/>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
        <p:nvSpPr>
          <p:cNvPr id="24" name="Shape 2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9" name="Shape 2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1" name="Shape 31"/>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Title Text</a:t>
            </a:r>
          </a:p>
        </p:txBody>
      </p:sp>
      <p:sp>
        <p:nvSpPr>
          <p:cNvPr id="32" name="Shape 32"/>
          <p:cNvSpPr>
            <a:spLocks noGrp="1"/>
          </p:cNvSpPr>
          <p:nvPr>
            <p:ph type="body" idx="1"/>
          </p:nvPr>
        </p:nvSpPr>
        <p:spPr>
          <a:xfrm>
            <a:off x="3575050" y="273050"/>
            <a:ext cx="5111750" cy="658495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33" name="Shape 3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5" name="Shape 35"/>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Title Text</a:t>
            </a:r>
          </a:p>
        </p:txBody>
      </p:sp>
      <p:sp>
        <p:nvSpPr>
          <p:cNvPr id="36" name="Shape 36"/>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
        <p:nvSpPr>
          <p:cNvPr id="37" name="Shape 3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pPr lvl="0">
              <a:defRPr sz="1800"/>
            </a:pPr>
            <a:r>
              <a:rPr sz="4400"/>
              <a:t>Title Text</a:t>
            </a:r>
          </a:p>
        </p:txBody>
      </p:sp>
      <p:sp>
        <p:nvSpPr>
          <p:cNvPr id="40" name="Shape 40"/>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1" name="Shape 41"/>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6"/>
            <a:ext cx="8229600" cy="150812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a:pPr>
            <a:r>
              <a:rPr sz="4400"/>
              <a:t>Title Text</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4" name="Shape 4"/>
          <p:cNvSpPr>
            <a:spLocks noGrp="1"/>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AAE6F95-13B6-4B64-9741-B1F5296B69EB}"/>
              </a:ext>
            </a:extLst>
          </p:cNvPr>
          <p:cNvSpPr>
            <a:spLocks noGrp="1"/>
          </p:cNvSpPr>
          <p:nvPr>
            <p:ph type="title"/>
          </p:nvPr>
        </p:nvSpPr>
        <p:spPr>
          <a:xfrm>
            <a:off x="685800" y="1528152"/>
            <a:ext cx="7772400" cy="2041525"/>
          </a:xfrm>
        </p:spPr>
        <p:txBody>
          <a:bodyPr>
            <a:normAutofit fontScale="90000"/>
          </a:bodyPr>
          <a:lstStyle/>
          <a:p>
            <a:r>
              <a:rPr lang="et-EE" b="1" dirty="0">
                <a:solidFill>
                  <a:schemeClr val="accent1">
                    <a:lumMod val="50000"/>
                  </a:schemeClr>
                </a:solidFill>
              </a:rPr>
              <a:t>Ravimitootjate Liidu eetikakoodeksi olulisemad põhimõtted</a:t>
            </a:r>
          </a:p>
        </p:txBody>
      </p:sp>
      <p:sp>
        <p:nvSpPr>
          <p:cNvPr id="3" name="Teksti kohatäide 2">
            <a:extLst>
              <a:ext uri="{FF2B5EF4-FFF2-40B4-BE49-F238E27FC236}">
                <a16:creationId xmlns:a16="http://schemas.microsoft.com/office/drawing/2014/main" id="{4AAC2EB6-62E5-4B73-A302-093E0FE76436}"/>
              </a:ext>
            </a:extLst>
          </p:cNvPr>
          <p:cNvSpPr>
            <a:spLocks noGrp="1"/>
          </p:cNvSpPr>
          <p:nvPr>
            <p:ph type="body" idx="1"/>
          </p:nvPr>
        </p:nvSpPr>
        <p:spPr/>
        <p:txBody>
          <a:bodyPr/>
          <a:lstStyle/>
          <a:p>
            <a:r>
              <a:rPr lang="et-EE" dirty="0" smtClean="0"/>
              <a:t>Martin-Kaspar Sild</a:t>
            </a:r>
          </a:p>
          <a:p>
            <a:r>
              <a:rPr lang="et-EE" dirty="0" smtClean="0"/>
              <a:t>RTL hea tava töögrupi juht</a:t>
            </a:r>
            <a:endParaRPr lang="et-EE" dirty="0"/>
          </a:p>
          <a:p>
            <a:r>
              <a:rPr lang="et-EE" dirty="0" smtClean="0"/>
              <a:t>16.02.2022.a</a:t>
            </a:r>
            <a:endParaRPr lang="et-EE" dirty="0"/>
          </a:p>
        </p:txBody>
      </p:sp>
    </p:spTree>
    <p:extLst>
      <p:ext uri="{BB962C8B-B14F-4D97-AF65-F5344CB8AC3E}">
        <p14:creationId xmlns:p14="http://schemas.microsoft.com/office/powerpoint/2010/main" val="1344331597"/>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Maksete avalikustamine (läbipaistvus)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spcBef>
                <a:spcPts val="0"/>
              </a:spcBef>
              <a:spcAft>
                <a:spcPts val="2400"/>
              </a:spcAft>
              <a:buNone/>
            </a:pPr>
            <a:r>
              <a:rPr lang="et-EE" sz="2800" b="1" dirty="0" smtClean="0"/>
              <a:t>Mis? -</a:t>
            </a:r>
            <a:r>
              <a:rPr lang="et-EE" sz="2800" dirty="0" smtClean="0"/>
              <a:t> Tervishoiutöötajate ja –organisatsioonide, patsiendiorganisatsioonide ning teiselt poolt ravimitootjate vahelist (rahalise mõõtmega) koostööd puudutavate andmete avalikustamine</a:t>
            </a:r>
          </a:p>
          <a:p>
            <a:pPr marL="0" indent="0">
              <a:spcBef>
                <a:spcPts val="0"/>
              </a:spcBef>
              <a:spcAft>
                <a:spcPts val="2400"/>
              </a:spcAft>
              <a:buNone/>
            </a:pPr>
            <a:r>
              <a:rPr lang="et-EE" sz="2800" b="1" dirty="0" smtClean="0"/>
              <a:t>Millal? </a:t>
            </a:r>
            <a:r>
              <a:rPr lang="et-EE" sz="2800" dirty="0" smtClean="0"/>
              <a:t>– Iga aasta </a:t>
            </a:r>
            <a:r>
              <a:rPr lang="et-EE" sz="2800" u="sng" dirty="0" smtClean="0"/>
              <a:t>1. juunil</a:t>
            </a:r>
            <a:r>
              <a:rPr lang="et-EE" sz="2800" dirty="0" smtClean="0"/>
              <a:t> eelmise kalendriaasta kohta (esmakordselt 2016.a)</a:t>
            </a:r>
          </a:p>
          <a:p>
            <a:pPr marL="0" indent="0">
              <a:spcBef>
                <a:spcPts val="0"/>
              </a:spcBef>
              <a:spcAft>
                <a:spcPts val="2400"/>
              </a:spcAft>
              <a:buNone/>
            </a:pPr>
            <a:r>
              <a:rPr lang="et-EE" sz="2800" b="1" dirty="0" smtClean="0"/>
              <a:t>Kus? </a:t>
            </a:r>
            <a:r>
              <a:rPr lang="et-EE" sz="2800" dirty="0" smtClean="0"/>
              <a:t>- Ravimitootjate Liidu liikmete või nende kontserni kodulehekülgedel </a:t>
            </a:r>
            <a:r>
              <a:rPr lang="en-US" sz="2800" dirty="0" smtClean="0"/>
              <a:t> </a:t>
            </a:r>
            <a:endParaRPr lang="en-US" sz="2800" dirty="0"/>
          </a:p>
        </p:txBody>
      </p:sp>
    </p:spTree>
    <p:extLst>
      <p:ext uri="{BB962C8B-B14F-4D97-AF65-F5344CB8AC3E}">
        <p14:creationId xmlns:p14="http://schemas.microsoft.com/office/powerpoint/2010/main" val="410162201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Millised andmed avalikustatakse?</a:t>
            </a:r>
            <a:r>
              <a:rPr lang="en-US" dirty="0" smtClean="0"/>
              <a:t/>
            </a:r>
            <a:br>
              <a:rPr lang="en-US" dirty="0" smtClean="0"/>
            </a:br>
            <a:endParaRPr lang="en-US" dirty="0"/>
          </a:p>
        </p:txBody>
      </p:sp>
      <p:sp>
        <p:nvSpPr>
          <p:cNvPr id="3" name="Content Placeholder 2"/>
          <p:cNvSpPr>
            <a:spLocks noGrp="1"/>
          </p:cNvSpPr>
          <p:nvPr>
            <p:ph idx="1"/>
          </p:nvPr>
        </p:nvSpPr>
        <p:spPr>
          <a:xfrm>
            <a:off x="467833" y="1515139"/>
            <a:ext cx="8229600" cy="5257800"/>
          </a:xfrm>
        </p:spPr>
        <p:txBody>
          <a:bodyPr>
            <a:normAutofit/>
          </a:bodyPr>
          <a:lstStyle/>
          <a:p>
            <a:pPr marL="0" indent="0">
              <a:buNone/>
            </a:pPr>
            <a:r>
              <a:rPr lang="et-EE" sz="2000" b="1" dirty="0" smtClean="0"/>
              <a:t>tervishoiutöötajatele</a:t>
            </a:r>
            <a:r>
              <a:rPr lang="et-EE" sz="2000" dirty="0" smtClean="0"/>
              <a:t> </a:t>
            </a:r>
            <a:r>
              <a:rPr lang="et-EE" sz="2000" dirty="0"/>
              <a:t>ja </a:t>
            </a:r>
            <a:r>
              <a:rPr lang="et-EE" sz="2000" b="1" dirty="0" smtClean="0"/>
              <a:t>tervishoiuorganisatsioonidele</a:t>
            </a:r>
            <a:r>
              <a:rPr lang="et-EE" sz="2000" dirty="0" smtClean="0"/>
              <a:t> makstud või võimaldatud: </a:t>
            </a:r>
            <a:endParaRPr lang="et-EE" sz="2000" dirty="0"/>
          </a:p>
          <a:p>
            <a:r>
              <a:rPr lang="et-EE" sz="2000" dirty="0"/>
              <a:t>ü</a:t>
            </a:r>
            <a:r>
              <a:rPr lang="et-EE" sz="2000" dirty="0" smtClean="0"/>
              <a:t>rituste (nt konverentside) </a:t>
            </a:r>
            <a:r>
              <a:rPr lang="et-EE" sz="2000" dirty="0"/>
              <a:t>registreerimistasud;</a:t>
            </a:r>
          </a:p>
          <a:p>
            <a:r>
              <a:rPr lang="et-EE" sz="2000" dirty="0"/>
              <a:t>ü</a:t>
            </a:r>
            <a:r>
              <a:rPr lang="et-EE" sz="2000" dirty="0" smtClean="0"/>
              <a:t>ritustega seonduvad </a:t>
            </a:r>
            <a:r>
              <a:rPr lang="et-EE" sz="2000" dirty="0"/>
              <a:t>reisi- ja majutuskulud;</a:t>
            </a:r>
          </a:p>
          <a:p>
            <a:r>
              <a:rPr lang="et-EE" sz="2000" dirty="0" smtClean="0"/>
              <a:t>teenuse- </a:t>
            </a:r>
            <a:r>
              <a:rPr lang="et-EE" sz="2000" dirty="0"/>
              <a:t>või konsultatsioonitasud;</a:t>
            </a:r>
          </a:p>
          <a:p>
            <a:r>
              <a:rPr lang="et-EE" sz="2000" dirty="0" smtClean="0"/>
              <a:t>uuringutega või arendustegevusega </a:t>
            </a:r>
            <a:r>
              <a:rPr lang="et-EE" sz="2000" dirty="0"/>
              <a:t>seotud </a:t>
            </a:r>
            <a:r>
              <a:rPr lang="et-EE" sz="2000" dirty="0" smtClean="0"/>
              <a:t>tasud;</a:t>
            </a:r>
            <a:endParaRPr lang="et-EE" sz="2000" dirty="0"/>
          </a:p>
          <a:p>
            <a:pPr marL="0" indent="0">
              <a:spcBef>
                <a:spcPts val="1800"/>
              </a:spcBef>
              <a:buNone/>
            </a:pPr>
            <a:r>
              <a:rPr lang="et-EE" sz="2000" b="1" dirty="0" smtClean="0"/>
              <a:t>tervishoiuorganisatsioonidele</a:t>
            </a:r>
            <a:r>
              <a:rPr lang="et-EE" sz="2000" dirty="0" smtClean="0"/>
              <a:t> makstud või võimaldatud:</a:t>
            </a:r>
            <a:endParaRPr lang="et-EE" sz="2000" dirty="0"/>
          </a:p>
          <a:p>
            <a:r>
              <a:rPr lang="et-EE" sz="2000" dirty="0" smtClean="0"/>
              <a:t>annetused ja toetused;</a:t>
            </a:r>
          </a:p>
          <a:p>
            <a:pPr marL="0" indent="0">
              <a:spcBef>
                <a:spcPts val="1800"/>
              </a:spcBef>
              <a:buNone/>
            </a:pPr>
            <a:r>
              <a:rPr lang="et-EE" sz="2000" b="1" dirty="0"/>
              <a:t>p</a:t>
            </a:r>
            <a:r>
              <a:rPr lang="et-EE" sz="2000" b="1" dirty="0" smtClean="0"/>
              <a:t>atsiendiorganisatsioonidele</a:t>
            </a:r>
            <a:r>
              <a:rPr lang="et-EE" sz="2000" dirty="0" smtClean="0"/>
              <a:t> makstud või võimaldatud:</a:t>
            </a:r>
          </a:p>
          <a:p>
            <a:r>
              <a:rPr lang="et-EE" sz="2000" dirty="0" smtClean="0"/>
              <a:t>toetused;</a:t>
            </a:r>
          </a:p>
          <a:p>
            <a:r>
              <a:rPr lang="et-EE" sz="2000" dirty="0"/>
              <a:t>t</a:t>
            </a:r>
            <a:r>
              <a:rPr lang="et-EE" sz="2000" dirty="0" smtClean="0"/>
              <a:t>asud lepingu alusel osutatud teenuse eest.</a:t>
            </a:r>
          </a:p>
          <a:p>
            <a:pPr marL="0" indent="0">
              <a:buNone/>
            </a:pPr>
            <a:endParaRPr lang="et-EE" sz="2000" dirty="0"/>
          </a:p>
        </p:txBody>
      </p:sp>
    </p:spTree>
    <p:extLst>
      <p:ext uri="{BB962C8B-B14F-4D97-AF65-F5344CB8AC3E}">
        <p14:creationId xmlns:p14="http://schemas.microsoft.com/office/powerpoint/2010/main" val="312008302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dirty="0" smtClean="0"/>
              <a:t>Avalikustamise raporti vorm</a:t>
            </a:r>
            <a:endParaRPr lang="et-EE" dirty="0"/>
          </a:p>
        </p:txBody>
      </p:sp>
      <p:sp>
        <p:nvSpPr>
          <p:cNvPr id="3" name="Text Placeholder 2"/>
          <p:cNvSpPr>
            <a:spLocks noGrp="1"/>
          </p:cNvSpPr>
          <p:nvPr>
            <p:ph type="body"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66" y="1318162"/>
            <a:ext cx="8942025" cy="4548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00081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699" y="0"/>
            <a:ext cx="8229600" cy="1508125"/>
          </a:xfrm>
        </p:spPr>
        <p:txBody>
          <a:bodyPr>
            <a:normAutofit/>
          </a:bodyPr>
          <a:lstStyle/>
          <a:p>
            <a:r>
              <a:rPr lang="et-EE" dirty="0" smtClean="0"/>
              <a:t>Isikuandmete töötlemine</a:t>
            </a:r>
            <a:endParaRPr lang="en-US" dirty="0"/>
          </a:p>
        </p:txBody>
      </p:sp>
      <p:sp>
        <p:nvSpPr>
          <p:cNvPr id="4" name="Rectangle 3"/>
          <p:cNvSpPr/>
          <p:nvPr/>
        </p:nvSpPr>
        <p:spPr>
          <a:xfrm>
            <a:off x="296883" y="1805048"/>
            <a:ext cx="8395855" cy="2520000"/>
          </a:xfrm>
          <a:prstGeom prst="rect">
            <a:avLst/>
          </a:prstGeom>
          <a:no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
        <p:nvSpPr>
          <p:cNvPr id="3" name="Content Placeholder 2"/>
          <p:cNvSpPr>
            <a:spLocks noGrp="1"/>
          </p:cNvSpPr>
          <p:nvPr>
            <p:ph idx="1"/>
          </p:nvPr>
        </p:nvSpPr>
        <p:spPr>
          <a:xfrm>
            <a:off x="467833" y="1515139"/>
            <a:ext cx="8229600" cy="5257800"/>
          </a:xfrm>
        </p:spPr>
        <p:txBody>
          <a:bodyPr>
            <a:normAutofit/>
          </a:bodyPr>
          <a:lstStyle/>
          <a:p>
            <a:pPr marL="0" indent="0">
              <a:buNone/>
            </a:pPr>
            <a:endParaRPr lang="et-EE" sz="2000" dirty="0"/>
          </a:p>
          <a:p>
            <a:pPr marL="0" indent="0">
              <a:buNone/>
            </a:pPr>
            <a:r>
              <a:rPr lang="et-EE" sz="2000" dirty="0"/>
              <a:t>Andmed tervishoiutöötajate kohta = </a:t>
            </a:r>
            <a:r>
              <a:rPr lang="et-EE" sz="2000" b="1" dirty="0" smtClean="0"/>
              <a:t>isikuandmed</a:t>
            </a:r>
            <a:endParaRPr lang="et-EE" sz="2000" dirty="0"/>
          </a:p>
          <a:p>
            <a:pPr marL="0" indent="0">
              <a:buNone/>
            </a:pPr>
            <a:endParaRPr lang="et-EE" sz="2000" dirty="0"/>
          </a:p>
          <a:p>
            <a:pPr marL="0" indent="0">
              <a:buNone/>
            </a:pPr>
            <a:r>
              <a:rPr lang="et-EE" sz="2000" dirty="0"/>
              <a:t>Tervishoiutöötaja andmete </a:t>
            </a:r>
            <a:r>
              <a:rPr lang="et-EE" sz="2000" u="sng" dirty="0"/>
              <a:t>avalikustamine nimelisel kujul eeldab</a:t>
            </a:r>
            <a:r>
              <a:rPr lang="et-EE" sz="2000" dirty="0"/>
              <a:t> </a:t>
            </a:r>
            <a:r>
              <a:rPr lang="et-EE" sz="2000" dirty="0" smtClean="0"/>
              <a:t>isikuandmete kaitse üldmääruse (</a:t>
            </a:r>
            <a:r>
              <a:rPr lang="et-EE" sz="2000" dirty="0"/>
              <a:t>määrus </a:t>
            </a:r>
            <a:r>
              <a:rPr lang="et-EE" sz="2000" dirty="0" smtClean="0"/>
              <a:t>2016/679/EL) kohaselt õiguslikku alust, milleks valdava praktika kohaselt on tervishoiutöötaja </a:t>
            </a:r>
            <a:r>
              <a:rPr lang="et-EE" sz="2000" u="sng" dirty="0" smtClean="0"/>
              <a:t>nõusolek</a:t>
            </a:r>
            <a:r>
              <a:rPr lang="et-EE" sz="2000" dirty="0" smtClean="0"/>
              <a:t>. </a:t>
            </a:r>
          </a:p>
          <a:p>
            <a:pPr marL="0" indent="0">
              <a:buNone/>
            </a:pPr>
            <a:r>
              <a:rPr lang="et-EE" sz="2000" dirty="0" smtClean="0"/>
              <a:t>Nõusolek </a:t>
            </a:r>
            <a:r>
              <a:rPr lang="et-EE" sz="2000" dirty="0"/>
              <a:t>kehtib üksnes juhul, kui see tugineb </a:t>
            </a:r>
            <a:r>
              <a:rPr lang="et-EE" sz="2000" dirty="0" smtClean="0"/>
              <a:t>tervishoiutöötaja </a:t>
            </a:r>
            <a:r>
              <a:rPr lang="et-EE" sz="2000" u="sng" dirty="0"/>
              <a:t>vabal tahtel</a:t>
            </a:r>
            <a:r>
              <a:rPr lang="et-EE" sz="2000" dirty="0" smtClean="0"/>
              <a:t>.</a:t>
            </a:r>
          </a:p>
          <a:p>
            <a:pPr marL="0" indent="0">
              <a:buNone/>
            </a:pPr>
            <a:endParaRPr lang="et-EE" sz="2000" u="sng" dirty="0" smtClean="0"/>
          </a:p>
          <a:p>
            <a:pPr marL="0" indent="0">
              <a:buNone/>
            </a:pPr>
            <a:r>
              <a:rPr lang="et-EE" sz="2000" u="sng" dirty="0" smtClean="0"/>
              <a:t>RTL eetikakoodeksi p 22.05</a:t>
            </a:r>
            <a:r>
              <a:rPr lang="et-EE" sz="2000" dirty="0" smtClean="0"/>
              <a:t>: </a:t>
            </a:r>
            <a:r>
              <a:rPr lang="et-EE" sz="2000" i="1" dirty="0"/>
              <a:t>maksed, mida ei tohi õigusaktidest tulenevatel põhjustel avalikustada isikustatud viisil, </a:t>
            </a:r>
            <a:r>
              <a:rPr lang="et-EE" sz="2000" b="1" i="1" dirty="0"/>
              <a:t>avalikustatakse summeeritult</a:t>
            </a:r>
            <a:r>
              <a:rPr lang="et-EE" sz="2000" i="1" dirty="0"/>
              <a:t>, tuues välja makse saajate arvu ja protsendi kõigi vastava kategooria makse saajate arvust ning tehtud </a:t>
            </a:r>
            <a:r>
              <a:rPr lang="et-EE" sz="2000" i="1"/>
              <a:t>maksete </a:t>
            </a:r>
            <a:r>
              <a:rPr lang="et-EE" sz="2000" i="1" smtClean="0"/>
              <a:t>kogusumma.</a:t>
            </a:r>
            <a:endParaRPr lang="et-EE" sz="2000" i="1" dirty="0"/>
          </a:p>
          <a:p>
            <a:pPr marL="0" indent="0">
              <a:buNone/>
            </a:pPr>
            <a:endParaRPr lang="et-EE" sz="2000" dirty="0"/>
          </a:p>
        </p:txBody>
      </p:sp>
    </p:spTree>
    <p:extLst>
      <p:ext uri="{BB962C8B-B14F-4D97-AF65-F5344CB8AC3E}">
        <p14:creationId xmlns:p14="http://schemas.microsoft.com/office/powerpoint/2010/main" val="3009541441"/>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328" y="452439"/>
            <a:ext cx="7366000" cy="672305"/>
          </a:xfrm>
        </p:spPr>
        <p:txBody>
          <a:bodyPr>
            <a:normAutofit/>
          </a:bodyPr>
          <a:lstStyle/>
          <a:p>
            <a:r>
              <a:rPr lang="et-EE" sz="2400" dirty="0" smtClean="0"/>
              <a:t>Reklaamiaruanne vs andmete avalikustamine</a:t>
            </a:r>
            <a:endParaRPr lang="en-US" sz="2400" b="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43444979"/>
              </p:ext>
            </p:extLst>
          </p:nvPr>
        </p:nvGraphicFramePr>
        <p:xfrm>
          <a:off x="628650" y="1185314"/>
          <a:ext cx="8086725" cy="4858298"/>
        </p:xfrm>
        <a:graphic>
          <a:graphicData uri="http://schemas.openxmlformats.org/drawingml/2006/table">
            <a:tbl>
              <a:tblPr bandRow="1">
                <a:tableStyleId>{93296810-A885-4BE3-A3E7-6D5BEEA58F35}</a:tableStyleId>
              </a:tblPr>
              <a:tblGrid>
                <a:gridCol w="4041614">
                  <a:extLst>
                    <a:ext uri="{9D8B030D-6E8A-4147-A177-3AD203B41FA5}">
                      <a16:colId xmlns:a16="http://schemas.microsoft.com/office/drawing/2014/main" val="20000"/>
                    </a:ext>
                  </a:extLst>
                </a:gridCol>
                <a:gridCol w="4045111">
                  <a:extLst>
                    <a:ext uri="{9D8B030D-6E8A-4147-A177-3AD203B41FA5}">
                      <a16:colId xmlns:a16="http://schemas.microsoft.com/office/drawing/2014/main" val="20001"/>
                    </a:ext>
                  </a:extLst>
                </a:gridCol>
              </a:tblGrid>
              <a:tr h="559302">
                <a:tc>
                  <a:txBody>
                    <a:bodyPr/>
                    <a:lstStyle/>
                    <a:p>
                      <a:pPr algn="ctr"/>
                      <a:r>
                        <a:rPr lang="et-EE" sz="1600" b="1" baseline="0" dirty="0" smtClean="0"/>
                        <a:t>Ravimireklaami aruanne Ravimiametile</a:t>
                      </a:r>
                    </a:p>
                    <a:p>
                      <a:pPr algn="ctr"/>
                      <a:r>
                        <a:rPr lang="et-EE" sz="1600" baseline="0" dirty="0" smtClean="0"/>
                        <a:t>(esitamine </a:t>
                      </a:r>
                      <a:r>
                        <a:rPr lang="et-EE" sz="1600" baseline="0" dirty="0" smtClean="0">
                          <a:solidFill>
                            <a:srgbClr val="FF0000"/>
                          </a:solidFill>
                        </a:rPr>
                        <a:t>1. veebruariks</a:t>
                      </a:r>
                      <a:r>
                        <a:rPr lang="et-EE" sz="1600" baseline="0" dirty="0" smtClean="0"/>
                        <a:t>)</a:t>
                      </a:r>
                    </a:p>
                  </a:txBody>
                  <a:tcPr/>
                </a:tc>
                <a:tc>
                  <a:txBody>
                    <a:bodyPr/>
                    <a:lstStyle/>
                    <a:p>
                      <a:pPr marL="0" indent="0" algn="ctr">
                        <a:buFont typeface="Arial" panose="020B0604020202020204" pitchFamily="34" charset="0"/>
                        <a:buNone/>
                      </a:pPr>
                      <a:r>
                        <a:rPr lang="et-EE" sz="1600" b="1" baseline="0" dirty="0" smtClean="0"/>
                        <a:t>Andmete avalikustamine  </a:t>
                      </a:r>
                      <a:r>
                        <a:rPr lang="et-EE" sz="1600" baseline="0" dirty="0" smtClean="0"/>
                        <a:t>(avalikustamine </a:t>
                      </a:r>
                      <a:r>
                        <a:rPr lang="et-EE" sz="1600" baseline="0" dirty="0" smtClean="0">
                          <a:solidFill>
                            <a:srgbClr val="FF0000"/>
                          </a:solidFill>
                        </a:rPr>
                        <a:t>1. juuniks</a:t>
                      </a:r>
                      <a:r>
                        <a:rPr lang="et-EE" sz="1600" baseline="0" dirty="0" smtClean="0"/>
                        <a:t>)</a:t>
                      </a:r>
                    </a:p>
                  </a:txBody>
                  <a:tcPr/>
                </a:tc>
                <a:extLst>
                  <a:ext uri="{0D108BD9-81ED-4DB2-BD59-A6C34878D82A}">
                    <a16:rowId xmlns:a16="http://schemas.microsoft.com/office/drawing/2014/main" val="10000"/>
                  </a:ext>
                </a:extLst>
              </a:tr>
              <a:tr h="621578">
                <a:tc>
                  <a:txBody>
                    <a:bodyPr/>
                    <a:lstStyle/>
                    <a:p>
                      <a:pPr algn="l"/>
                      <a:r>
                        <a:rPr lang="et-EE" sz="1600" b="1" baseline="0" dirty="0" smtClean="0">
                          <a:solidFill>
                            <a:schemeClr val="tx1"/>
                          </a:solidFill>
                        </a:rPr>
                        <a:t>Struktuur:</a:t>
                      </a:r>
                      <a:r>
                        <a:rPr lang="et-EE" sz="1600" baseline="0" dirty="0" smtClean="0">
                          <a:solidFill>
                            <a:srgbClr val="FF0000"/>
                          </a:solidFill>
                        </a:rPr>
                        <a:t> üritusepõhine ja üksikasjalik</a:t>
                      </a:r>
                    </a:p>
                    <a:p>
                      <a:pPr algn="l"/>
                      <a:r>
                        <a:rPr lang="et-EE" sz="1600" b="1" baseline="0" dirty="0" smtClean="0">
                          <a:solidFill>
                            <a:schemeClr val="tx1"/>
                          </a:solidFill>
                        </a:rPr>
                        <a:t>Eesmärk:</a:t>
                      </a:r>
                      <a:r>
                        <a:rPr lang="et-EE" sz="1600" baseline="0" dirty="0" smtClean="0">
                          <a:solidFill>
                            <a:srgbClr val="FF0000"/>
                          </a:solidFill>
                        </a:rPr>
                        <a:t> järelevalvetegevus</a:t>
                      </a:r>
                    </a:p>
                  </a:txBody>
                  <a:tcPr/>
                </a:tc>
                <a:tc>
                  <a:txBody>
                    <a:bodyPr/>
                    <a:lstStyle/>
                    <a:p>
                      <a:pPr marL="0" indent="0" algn="l">
                        <a:buFont typeface="Arial" panose="020B0604020202020204" pitchFamily="34" charset="0"/>
                        <a:buNone/>
                      </a:pPr>
                      <a:r>
                        <a:rPr lang="et-EE" sz="1600" b="1" baseline="0" dirty="0" smtClean="0">
                          <a:solidFill>
                            <a:schemeClr val="tx1"/>
                          </a:solidFill>
                        </a:rPr>
                        <a:t>Struktuur:</a:t>
                      </a:r>
                      <a:r>
                        <a:rPr lang="et-EE" sz="1600" baseline="0" dirty="0" smtClean="0">
                          <a:solidFill>
                            <a:srgbClr val="FF0000"/>
                          </a:solidFill>
                        </a:rPr>
                        <a:t> isikupõhine ja summeeritud</a:t>
                      </a:r>
                    </a:p>
                    <a:p>
                      <a:pPr marL="0" indent="0" algn="l">
                        <a:buFont typeface="Arial" panose="020B0604020202020204" pitchFamily="34" charset="0"/>
                        <a:buNone/>
                      </a:pPr>
                      <a:r>
                        <a:rPr lang="et-EE" sz="1600" b="1" baseline="0" dirty="0" smtClean="0">
                          <a:solidFill>
                            <a:schemeClr val="tx1"/>
                          </a:solidFill>
                        </a:rPr>
                        <a:t>Eesmärk:</a:t>
                      </a:r>
                      <a:r>
                        <a:rPr lang="et-EE" sz="1600" baseline="0" dirty="0" smtClean="0">
                          <a:solidFill>
                            <a:srgbClr val="FF0000"/>
                          </a:solidFill>
                        </a:rPr>
                        <a:t> läbipaistvus avalikkuse ees</a:t>
                      </a:r>
                    </a:p>
                  </a:txBody>
                  <a:tcPr/>
                </a:tc>
                <a:extLst>
                  <a:ext uri="{0D108BD9-81ED-4DB2-BD59-A6C34878D82A}">
                    <a16:rowId xmlns:a16="http://schemas.microsoft.com/office/drawing/2014/main" val="10001"/>
                  </a:ext>
                </a:extLst>
              </a:tr>
              <a:tr h="3460682">
                <a:tc>
                  <a:txBody>
                    <a:bodyPr/>
                    <a:lstStyle/>
                    <a:p>
                      <a:pPr algn="l">
                        <a:spcAft>
                          <a:spcPts val="600"/>
                        </a:spcAft>
                      </a:pPr>
                      <a:r>
                        <a:rPr lang="et-EE" sz="1600" u="sng" dirty="0" smtClean="0"/>
                        <a:t>Retseptiõiguslikud isikud/proviisorid/farmatseudid</a:t>
                      </a:r>
                      <a:r>
                        <a:rPr lang="et-EE" sz="1600" dirty="0" smtClean="0"/>
                        <a:t>:</a:t>
                      </a:r>
                    </a:p>
                    <a:p>
                      <a:pPr marL="285750" indent="-285750" algn="l">
                        <a:buFont typeface="Arial" panose="020B0604020202020204" pitchFamily="34" charset="0"/>
                        <a:buChar char="•"/>
                      </a:pPr>
                      <a:r>
                        <a:rPr lang="et-EE" sz="1600" baseline="0" dirty="0" smtClean="0"/>
                        <a:t>Toetamine arstiteaduslikul üritusel osalemiseks</a:t>
                      </a:r>
                    </a:p>
                    <a:p>
                      <a:pPr marL="285750" indent="-285750" algn="l">
                        <a:buFont typeface="Arial" panose="020B0604020202020204" pitchFamily="34" charset="0"/>
                        <a:buChar char="•"/>
                      </a:pPr>
                      <a:r>
                        <a:rPr lang="et-EE" sz="1600" baseline="0" dirty="0" smtClean="0"/>
                        <a:t>MLH korraldatud üritus</a:t>
                      </a:r>
                    </a:p>
                    <a:p>
                      <a:pPr marL="0" indent="0" algn="l">
                        <a:buFont typeface="Arial" panose="020B0604020202020204" pitchFamily="34" charset="0"/>
                        <a:buNone/>
                      </a:pPr>
                      <a:endParaRPr lang="et-EE" sz="1600" u="sng" baseline="0" dirty="0" smtClean="0"/>
                    </a:p>
                    <a:p>
                      <a:pPr marL="0" indent="0" algn="l">
                        <a:spcAft>
                          <a:spcPts val="600"/>
                        </a:spcAft>
                        <a:buFont typeface="Arial" panose="020B0604020202020204" pitchFamily="34" charset="0"/>
                        <a:buNone/>
                      </a:pPr>
                      <a:r>
                        <a:rPr lang="et-EE" sz="1600" u="sng" baseline="0" dirty="0" smtClean="0"/>
                        <a:t>Teadusasutused ja erialaorganisatsioonid</a:t>
                      </a:r>
                      <a:r>
                        <a:rPr lang="et-EE" sz="1600" baseline="0" dirty="0" smtClean="0"/>
                        <a:t>:</a:t>
                      </a:r>
                    </a:p>
                    <a:p>
                      <a:pPr marL="285750" indent="-285750" algn="l">
                        <a:buFont typeface="Arial" panose="020B0604020202020204" pitchFamily="34" charset="0"/>
                        <a:buChar char="•"/>
                      </a:pPr>
                      <a:r>
                        <a:rPr lang="et-EE" sz="1600" baseline="0" dirty="0" smtClean="0"/>
                        <a:t>Toetamine arstiteadusliku ürituse korraldamiseks</a:t>
                      </a:r>
                    </a:p>
                    <a:p>
                      <a:pPr marL="0" indent="0" algn="l">
                        <a:buFont typeface="Arial" panose="020B0604020202020204" pitchFamily="34" charset="0"/>
                        <a:buNone/>
                      </a:pPr>
                      <a:endParaRPr lang="et-EE" sz="1600" baseline="0" dirty="0" smtClean="0"/>
                    </a:p>
                    <a:p>
                      <a:pPr marL="0" indent="0" algn="l">
                        <a:buFont typeface="Arial" panose="020B0604020202020204" pitchFamily="34" charset="0"/>
                        <a:buNone/>
                      </a:pPr>
                      <a:r>
                        <a:rPr lang="et-EE" sz="1600" u="sng" baseline="0" dirty="0" smtClean="0">
                          <a:solidFill>
                            <a:srgbClr val="FF0000"/>
                          </a:solidFill>
                        </a:rPr>
                        <a:t>Tervisealased teavitusüritused</a:t>
                      </a:r>
                    </a:p>
                    <a:p>
                      <a:pPr marL="0" indent="0" algn="l">
                        <a:buFont typeface="Arial" panose="020B0604020202020204" pitchFamily="34" charset="0"/>
                        <a:buNone/>
                      </a:pPr>
                      <a:r>
                        <a:rPr lang="et-EE" sz="1600" u="sng" baseline="0" dirty="0" smtClean="0">
                          <a:solidFill>
                            <a:srgbClr val="FF0000"/>
                          </a:solidFill>
                        </a:rPr>
                        <a:t>Raviminäidised</a:t>
                      </a:r>
                    </a:p>
                    <a:p>
                      <a:pPr marL="0" indent="0" algn="l">
                        <a:buFont typeface="Arial" panose="020B0604020202020204" pitchFamily="34" charset="0"/>
                        <a:buNone/>
                      </a:pPr>
                      <a:r>
                        <a:rPr lang="et-EE" sz="1600" u="sng" baseline="0" dirty="0" smtClean="0">
                          <a:solidFill>
                            <a:srgbClr val="FF0000"/>
                          </a:solidFill>
                        </a:rPr>
                        <a:t>Ravimite allahindlused</a:t>
                      </a:r>
                    </a:p>
                    <a:p>
                      <a:pPr marL="0" indent="0" algn="l">
                        <a:buFont typeface="Arial" panose="020B0604020202020204" pitchFamily="34" charset="0"/>
                        <a:buNone/>
                      </a:pPr>
                      <a:endParaRPr lang="en-US" sz="1600" dirty="0"/>
                    </a:p>
                  </a:txBody>
                  <a:tcPr/>
                </a:tc>
                <a:tc>
                  <a:txBody>
                    <a:bodyPr/>
                    <a:lstStyle/>
                    <a:p>
                      <a:pPr marL="0" indent="0" algn="l">
                        <a:spcBef>
                          <a:spcPts val="600"/>
                        </a:spcBef>
                        <a:spcAft>
                          <a:spcPts val="600"/>
                        </a:spcAft>
                        <a:buFont typeface="Arial" panose="020B0604020202020204" pitchFamily="34" charset="0"/>
                        <a:buNone/>
                      </a:pPr>
                      <a:r>
                        <a:rPr lang="et-EE" sz="1600" u="sng" dirty="0" smtClean="0"/>
                        <a:t>Tervishoiutöötajad</a:t>
                      </a:r>
                      <a:r>
                        <a:rPr lang="et-EE" sz="1600" dirty="0" smtClean="0"/>
                        <a:t>:</a:t>
                      </a:r>
                    </a:p>
                    <a:p>
                      <a:pPr marL="285750" indent="-285750" algn="l">
                        <a:buFont typeface="Arial" panose="020B0604020202020204" pitchFamily="34" charset="0"/>
                        <a:buChar char="•"/>
                      </a:pPr>
                      <a:r>
                        <a:rPr lang="et-EE" sz="1600" dirty="0" smtClean="0"/>
                        <a:t>Üritusega seotud kulud (reg.</a:t>
                      </a:r>
                      <a:r>
                        <a:rPr lang="et-EE" sz="1600" baseline="0" dirty="0" smtClean="0"/>
                        <a:t> tasud, reis&amp;majutus)</a:t>
                      </a:r>
                    </a:p>
                    <a:p>
                      <a:pPr marL="285750" indent="-285750" algn="l">
                        <a:buFont typeface="Arial" panose="020B0604020202020204" pitchFamily="34" charset="0"/>
                        <a:buChar char="•"/>
                      </a:pPr>
                      <a:r>
                        <a:rPr lang="et-EE" sz="1600" baseline="0" dirty="0" smtClean="0">
                          <a:solidFill>
                            <a:srgbClr val="FF0000"/>
                          </a:solidFill>
                        </a:rPr>
                        <a:t>Teenustasud</a:t>
                      </a:r>
                    </a:p>
                    <a:p>
                      <a:pPr marL="0" indent="0" algn="l">
                        <a:buFont typeface="Arial" panose="020B0604020202020204" pitchFamily="34" charset="0"/>
                        <a:buNone/>
                      </a:pPr>
                      <a:endParaRPr lang="et-EE" sz="1600" u="sng" baseline="0" dirty="0" smtClean="0"/>
                    </a:p>
                    <a:p>
                      <a:pPr marL="0" indent="0" algn="l">
                        <a:buFont typeface="Arial" panose="020B0604020202020204" pitchFamily="34" charset="0"/>
                        <a:buNone/>
                      </a:pPr>
                      <a:endParaRPr lang="et-EE" sz="1600" u="sng" baseline="0" dirty="0" smtClean="0"/>
                    </a:p>
                    <a:p>
                      <a:pPr marL="0" indent="0" algn="l">
                        <a:spcAft>
                          <a:spcPts val="600"/>
                        </a:spcAft>
                        <a:buFont typeface="Arial" panose="020B0604020202020204" pitchFamily="34" charset="0"/>
                        <a:buNone/>
                      </a:pPr>
                      <a:r>
                        <a:rPr lang="et-EE" sz="1600" u="sng" baseline="0" dirty="0" smtClean="0"/>
                        <a:t>Tervishoiuorganisatsioonid </a:t>
                      </a:r>
                      <a:r>
                        <a:rPr lang="et-EE" sz="1600" u="sng" baseline="0" dirty="0" smtClean="0">
                          <a:solidFill>
                            <a:srgbClr val="FF0000"/>
                          </a:solidFill>
                        </a:rPr>
                        <a:t>ja patsiendiorganisatsioonid</a:t>
                      </a:r>
                      <a:r>
                        <a:rPr lang="et-EE" sz="1600" baseline="0" dirty="0" smtClean="0"/>
                        <a:t>:</a:t>
                      </a:r>
                    </a:p>
                    <a:p>
                      <a:pPr marL="285750" indent="-285750" algn="l">
                        <a:buFont typeface="Arial" panose="020B0604020202020204" pitchFamily="34" charset="0"/>
                        <a:buChar char="•"/>
                      </a:pPr>
                      <a:r>
                        <a:rPr lang="et-EE" sz="1600" baseline="0" dirty="0" smtClean="0">
                          <a:solidFill>
                            <a:srgbClr val="FF0000"/>
                          </a:solidFill>
                        </a:rPr>
                        <a:t>Toetused ja annetused</a:t>
                      </a:r>
                    </a:p>
                    <a:p>
                      <a:pPr marL="285750" indent="-285750" algn="l">
                        <a:buFont typeface="Arial" panose="020B0604020202020204" pitchFamily="34" charset="0"/>
                        <a:buChar char="•"/>
                      </a:pPr>
                      <a:r>
                        <a:rPr lang="et-EE" sz="1600" baseline="0" dirty="0" smtClean="0"/>
                        <a:t>Sponsorlused ürituse korraldamiseks</a:t>
                      </a:r>
                    </a:p>
                    <a:p>
                      <a:pPr marL="285750" indent="-285750" algn="l">
                        <a:buFont typeface="Arial" panose="020B0604020202020204" pitchFamily="34" charset="0"/>
                        <a:buChar char="•"/>
                      </a:pPr>
                      <a:r>
                        <a:rPr lang="et-EE" sz="1600" baseline="0" dirty="0" smtClean="0">
                          <a:solidFill>
                            <a:srgbClr val="FF0000"/>
                          </a:solidFill>
                        </a:rPr>
                        <a:t>Teenustasud</a:t>
                      </a:r>
                    </a:p>
                    <a:p>
                      <a:pPr marL="0" indent="0" algn="l">
                        <a:buFont typeface="Arial" panose="020B0604020202020204" pitchFamily="34" charset="0"/>
                        <a:buNone/>
                      </a:pPr>
                      <a:endParaRPr lang="et-EE" sz="1600" baseline="0" dirty="0" smtClean="0"/>
                    </a:p>
                    <a:p>
                      <a:pPr marL="0" indent="0" algn="l">
                        <a:buFont typeface="Arial" panose="020B0604020202020204" pitchFamily="34" charset="0"/>
                        <a:buNone/>
                      </a:pPr>
                      <a:r>
                        <a:rPr lang="et-EE" sz="1600" u="sng" baseline="0" dirty="0" smtClean="0">
                          <a:solidFill>
                            <a:srgbClr val="FF0000"/>
                          </a:solidFill>
                        </a:rPr>
                        <a:t>Uuringu- ja arendustegevuse kulud</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9549128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dirty="0" smtClean="0"/>
              <a:t>Kahe aruandega süsteem: peamised probleemid</a:t>
            </a:r>
            <a:endParaRPr lang="et-EE" dirty="0"/>
          </a:p>
        </p:txBody>
      </p:sp>
      <p:sp>
        <p:nvSpPr>
          <p:cNvPr id="3" name="Content Placeholder 2"/>
          <p:cNvSpPr>
            <a:spLocks noGrp="1"/>
          </p:cNvSpPr>
          <p:nvPr>
            <p:ph idx="1"/>
          </p:nvPr>
        </p:nvSpPr>
        <p:spPr/>
        <p:txBody>
          <a:bodyPr/>
          <a:lstStyle/>
          <a:p>
            <a:endParaRPr lang="et-EE" dirty="0" smtClean="0"/>
          </a:p>
          <a:p>
            <a:r>
              <a:rPr lang="et-EE" u="sng" dirty="0" smtClean="0"/>
              <a:t>Isikuandmete töötlemise õiguslik alus:</a:t>
            </a:r>
            <a:r>
              <a:rPr lang="et-EE" dirty="0" smtClean="0"/>
              <a:t> nt nõusoleku </a:t>
            </a:r>
            <a:r>
              <a:rPr lang="et-EE" dirty="0"/>
              <a:t>mitteandmine või tagasivõtmine andmete avalikustamise puhul</a:t>
            </a:r>
          </a:p>
          <a:p>
            <a:r>
              <a:rPr lang="et-EE" dirty="0" smtClean="0"/>
              <a:t>Erinevad vormid ja andmed</a:t>
            </a:r>
          </a:p>
          <a:p>
            <a:r>
              <a:rPr lang="et-EE" dirty="0" smtClean="0"/>
              <a:t>Erinevad esitamise kuupäevad</a:t>
            </a:r>
          </a:p>
          <a:p>
            <a:r>
              <a:rPr lang="et-EE" dirty="0" smtClean="0"/>
              <a:t>Töömahukus</a:t>
            </a:r>
          </a:p>
        </p:txBody>
      </p:sp>
    </p:spTree>
    <p:extLst>
      <p:ext uri="{BB962C8B-B14F-4D97-AF65-F5344CB8AC3E}">
        <p14:creationId xmlns:p14="http://schemas.microsoft.com/office/powerpoint/2010/main" val="265940619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Ettepanek RavS muutmiseks läbipaistvuse suurendamise eesmärgil</a:t>
            </a:r>
            <a:endParaRPr lang="et-EE" dirty="0"/>
          </a:p>
        </p:txBody>
      </p:sp>
      <p:sp>
        <p:nvSpPr>
          <p:cNvPr id="3" name="Content Placeholder 2"/>
          <p:cNvSpPr>
            <a:spLocks noGrp="1"/>
          </p:cNvSpPr>
          <p:nvPr>
            <p:ph idx="1"/>
          </p:nvPr>
        </p:nvSpPr>
        <p:spPr>
          <a:xfrm>
            <a:off x="457200" y="1748481"/>
            <a:ext cx="8229600" cy="5257800"/>
          </a:xfrm>
        </p:spPr>
        <p:txBody>
          <a:bodyPr>
            <a:normAutofit/>
          </a:bodyPr>
          <a:lstStyle/>
          <a:p>
            <a:r>
              <a:rPr lang="et-EE" sz="2500" dirty="0"/>
              <a:t>Lisada ravimiseadusesse eraldi läbipaistvust puudutav regulatsioon, mille kohaselt kuuluksid ravimitootjate poolt lisaks reklaamiaruandele esitamisele ka RTL eetikakoodeksist tulenevad täiendavad andmekategooriad.</a:t>
            </a:r>
          </a:p>
          <a:p>
            <a:endParaRPr lang="et-EE" sz="2500" dirty="0"/>
          </a:p>
          <a:p>
            <a:r>
              <a:rPr lang="et-EE" sz="2500" dirty="0"/>
              <a:t>Muudatuste eesmärk on tagada, et </a:t>
            </a:r>
            <a:r>
              <a:rPr lang="et-EE" sz="2500" b="1" dirty="0"/>
              <a:t>tervishoiukogukonna ja ravimitootjate suhted oleksid kogu üldsusele veelgi läbipaistvamad ja üheselt mõistetavamad</a:t>
            </a:r>
            <a:r>
              <a:rPr lang="et-EE" sz="2500" dirty="0"/>
              <a:t> ning ühtlustada RTL eetikakoodeksi ja seaduse nõuded, mis lisaks läbipaistvuse suurendamisele vähendaks dubleerivaid tegevusi ja lisaaruandlust.</a:t>
            </a:r>
            <a:endParaRPr lang="et-EE" sz="2500" dirty="0" smtClean="0"/>
          </a:p>
        </p:txBody>
      </p:sp>
    </p:spTree>
    <p:extLst>
      <p:ext uri="{BB962C8B-B14F-4D97-AF65-F5344CB8AC3E}">
        <p14:creationId xmlns:p14="http://schemas.microsoft.com/office/powerpoint/2010/main" val="11184156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263"/>
            <a:ext cx="8229600" cy="597876"/>
          </a:xfrm>
        </p:spPr>
        <p:txBody>
          <a:bodyPr>
            <a:normAutofit fontScale="90000"/>
          </a:bodyPr>
          <a:lstStyle/>
          <a:p>
            <a:r>
              <a:rPr lang="et-EE" dirty="0" smtClean="0"/>
              <a:t>Protseduurireeglid</a:t>
            </a:r>
            <a:endParaRPr lang="en-US" dirty="0"/>
          </a:p>
        </p:txBody>
      </p:sp>
      <p:pic>
        <p:nvPicPr>
          <p:cNvPr id="5" name="Picture 4"/>
          <p:cNvPicPr>
            <a:picLocks noChangeAspect="1"/>
          </p:cNvPicPr>
          <p:nvPr/>
        </p:nvPicPr>
        <p:blipFill>
          <a:blip r:embed="rId3"/>
          <a:stretch>
            <a:fillRect/>
          </a:stretch>
        </p:blipFill>
        <p:spPr>
          <a:xfrm>
            <a:off x="195809" y="894376"/>
            <a:ext cx="8752381" cy="2009524"/>
          </a:xfrm>
          <a:prstGeom prst="rect">
            <a:avLst/>
          </a:prstGeom>
        </p:spPr>
      </p:pic>
      <p:pic>
        <p:nvPicPr>
          <p:cNvPr id="6" name="Picture 5"/>
          <p:cNvPicPr>
            <a:picLocks noChangeAspect="1"/>
          </p:cNvPicPr>
          <p:nvPr/>
        </p:nvPicPr>
        <p:blipFill>
          <a:blip r:embed="rId4"/>
          <a:stretch>
            <a:fillRect/>
          </a:stretch>
        </p:blipFill>
        <p:spPr>
          <a:xfrm>
            <a:off x="195808" y="2903900"/>
            <a:ext cx="8752381" cy="876190"/>
          </a:xfrm>
          <a:prstGeom prst="rect">
            <a:avLst/>
          </a:prstGeom>
        </p:spPr>
      </p:pic>
      <p:pic>
        <p:nvPicPr>
          <p:cNvPr id="7" name="Picture 6"/>
          <p:cNvPicPr>
            <a:picLocks noChangeAspect="1"/>
          </p:cNvPicPr>
          <p:nvPr/>
        </p:nvPicPr>
        <p:blipFill>
          <a:blip r:embed="rId5"/>
          <a:stretch>
            <a:fillRect/>
          </a:stretch>
        </p:blipFill>
        <p:spPr>
          <a:xfrm>
            <a:off x="195808" y="3780090"/>
            <a:ext cx="8752381" cy="942857"/>
          </a:xfrm>
          <a:prstGeom prst="rect">
            <a:avLst/>
          </a:prstGeom>
        </p:spPr>
      </p:pic>
      <p:pic>
        <p:nvPicPr>
          <p:cNvPr id="8" name="Picture 7"/>
          <p:cNvPicPr>
            <a:picLocks noChangeAspect="1"/>
          </p:cNvPicPr>
          <p:nvPr/>
        </p:nvPicPr>
        <p:blipFill>
          <a:blip r:embed="rId6"/>
          <a:stretch>
            <a:fillRect/>
          </a:stretch>
        </p:blipFill>
        <p:spPr>
          <a:xfrm>
            <a:off x="195807" y="4722947"/>
            <a:ext cx="8752381" cy="1638095"/>
          </a:xfrm>
          <a:prstGeom prst="rect">
            <a:avLst/>
          </a:prstGeom>
        </p:spPr>
      </p:pic>
    </p:spTree>
    <p:extLst>
      <p:ext uri="{BB962C8B-B14F-4D97-AF65-F5344CB8AC3E}">
        <p14:creationId xmlns:p14="http://schemas.microsoft.com/office/powerpoint/2010/main" val="2157436500"/>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075" y="1374569"/>
            <a:ext cx="8229600" cy="5257800"/>
          </a:xfrm>
        </p:spPr>
        <p:txBody>
          <a:bodyPr>
            <a:normAutofit/>
          </a:bodyPr>
          <a:lstStyle/>
          <a:p>
            <a:pPr marL="0" indent="0">
              <a:buNone/>
            </a:pPr>
            <a:endParaRPr lang="et-EE" dirty="0" smtClean="0"/>
          </a:p>
          <a:p>
            <a:pPr marL="0" indent="0">
              <a:buNone/>
            </a:pPr>
            <a:endParaRPr lang="et-EE" dirty="0"/>
          </a:p>
          <a:p>
            <a:pPr marL="0" indent="0" algn="ctr">
              <a:buNone/>
            </a:pPr>
            <a:r>
              <a:rPr lang="et-EE" sz="4400" dirty="0" smtClean="0"/>
              <a:t>Tänan</a:t>
            </a:r>
            <a:r>
              <a:rPr lang="et-EE" sz="4000" dirty="0" smtClean="0"/>
              <a:t>!</a:t>
            </a:r>
          </a:p>
        </p:txBody>
      </p:sp>
    </p:spTree>
    <p:extLst>
      <p:ext uri="{BB962C8B-B14F-4D97-AF65-F5344CB8AC3E}">
        <p14:creationId xmlns:p14="http://schemas.microsoft.com/office/powerpoint/2010/main" val="69686351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Ravimitootjate eneseregulatsiooni eesmärgid</a:t>
            </a:r>
            <a:r>
              <a:rPr lang="en-US" dirty="0" smtClean="0"/>
              <a:t/>
            </a:r>
            <a:br>
              <a:rPr lang="en-US" dirty="0" smtClean="0"/>
            </a:br>
            <a:endParaRPr lang="en-US" dirty="0"/>
          </a:p>
        </p:txBody>
      </p:sp>
      <p:sp>
        <p:nvSpPr>
          <p:cNvPr id="5" name="TextBox 4"/>
          <p:cNvSpPr txBox="1"/>
          <p:nvPr/>
        </p:nvSpPr>
        <p:spPr>
          <a:xfrm>
            <a:off x="1400433" y="3036497"/>
            <a:ext cx="6536723" cy="1200327"/>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t-EE" sz="2400" dirty="0" smtClean="0">
                <a:solidFill>
                  <a:srgbClr val="000000"/>
                </a:solidFill>
                <a:latin typeface="Calibri"/>
                <a:ea typeface="Calibri"/>
                <a:cs typeface="Calibri"/>
              </a:rPr>
              <a:t>Tagada ravimite </a:t>
            </a:r>
            <a:r>
              <a:rPr lang="et-EE" sz="2400" dirty="0">
                <a:solidFill>
                  <a:srgbClr val="000000"/>
                </a:solidFill>
                <a:latin typeface="Calibri"/>
                <a:ea typeface="Calibri"/>
                <a:cs typeface="Calibri"/>
              </a:rPr>
              <a:t>kohta </a:t>
            </a:r>
            <a:r>
              <a:rPr lang="et-EE" sz="2400" b="1" dirty="0">
                <a:solidFill>
                  <a:srgbClr val="000000"/>
                </a:solidFill>
                <a:latin typeface="Calibri"/>
                <a:ea typeface="Calibri"/>
                <a:cs typeface="Calibri"/>
              </a:rPr>
              <a:t>täpse, õiglase ja objektiivse teabe jagamine</a:t>
            </a:r>
            <a:r>
              <a:rPr lang="et-EE" sz="2400" dirty="0">
                <a:solidFill>
                  <a:srgbClr val="000000"/>
                </a:solidFill>
                <a:latin typeface="Calibri"/>
                <a:ea typeface="Calibri"/>
                <a:cs typeface="Calibri"/>
              </a:rPr>
              <a:t>, et soodustada nende ratsionaalset kasutamist</a:t>
            </a:r>
            <a:endParaRPr kumimoji="0" lang="et-EE" sz="2400" b="0" i="0" u="none" strike="noStrike" cap="none" spc="0" normalizeH="0" baseline="0" dirty="0">
              <a:ln>
                <a:noFill/>
              </a:ln>
              <a:solidFill>
                <a:srgbClr val="000000"/>
              </a:solidFill>
              <a:effectLst/>
              <a:uFillTx/>
              <a:latin typeface="Calibri"/>
              <a:ea typeface="Calibri"/>
              <a:cs typeface="Calibri"/>
              <a:sym typeface="Calibri"/>
            </a:endParaRPr>
          </a:p>
        </p:txBody>
      </p:sp>
      <p:sp>
        <p:nvSpPr>
          <p:cNvPr id="6" name="TextBox 5"/>
          <p:cNvSpPr txBox="1"/>
          <p:nvPr/>
        </p:nvSpPr>
        <p:spPr>
          <a:xfrm>
            <a:off x="1313934" y="1600028"/>
            <a:ext cx="6709720" cy="1200327"/>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t-EE" sz="2400" b="1" dirty="0" smtClean="0">
                <a:solidFill>
                  <a:srgbClr val="000000"/>
                </a:solidFill>
                <a:latin typeface="Calibri"/>
                <a:ea typeface="Calibri"/>
                <a:cs typeface="Calibri"/>
              </a:rPr>
              <a:t>Koostöösuhete eetilisus </a:t>
            </a:r>
            <a:r>
              <a:rPr lang="et-EE" sz="2400" dirty="0" smtClean="0">
                <a:solidFill>
                  <a:srgbClr val="000000"/>
                </a:solidFill>
                <a:latin typeface="Calibri"/>
                <a:ea typeface="Calibri"/>
                <a:cs typeface="Calibri"/>
              </a:rPr>
              <a:t>- </a:t>
            </a:r>
            <a:r>
              <a:rPr lang="et-EE" sz="2400" dirty="0">
                <a:solidFill>
                  <a:srgbClr val="000000"/>
                </a:solidFill>
                <a:latin typeface="Calibri"/>
                <a:ea typeface="Calibri"/>
                <a:cs typeface="Calibri"/>
              </a:rPr>
              <a:t>et üldsus saaks olla kindel, et nende ravimitega seotud valikud tehakse iga toote omadustest ja patsientide ravivajadustest lähtudes</a:t>
            </a:r>
            <a:endParaRPr kumimoji="0" lang="et-EE" sz="2400" b="1" i="0" u="none" strike="noStrike" cap="none" spc="0" normalizeH="0" baseline="0" dirty="0">
              <a:ln>
                <a:noFill/>
              </a:ln>
              <a:solidFill>
                <a:srgbClr val="000000"/>
              </a:solidFill>
              <a:effectLst/>
              <a:uFillTx/>
              <a:latin typeface="Calibri"/>
              <a:ea typeface="Calibri"/>
              <a:cs typeface="Calibri"/>
              <a:sym typeface="Calibri"/>
            </a:endParaRPr>
          </a:p>
        </p:txBody>
      </p:sp>
      <p:sp>
        <p:nvSpPr>
          <p:cNvPr id="7" name="TextBox 6"/>
          <p:cNvSpPr txBox="1"/>
          <p:nvPr/>
        </p:nvSpPr>
        <p:spPr>
          <a:xfrm>
            <a:off x="1363363" y="4614217"/>
            <a:ext cx="6610865" cy="1200327"/>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t-EE" sz="2400" dirty="0">
                <a:solidFill>
                  <a:srgbClr val="000000"/>
                </a:solidFill>
                <a:latin typeface="Calibri"/>
                <a:ea typeface="Calibri"/>
                <a:cs typeface="Calibri"/>
              </a:rPr>
              <a:t>Ravimitööstuse ning tervishoiutöötajate, </a:t>
            </a:r>
            <a:r>
              <a:rPr lang="et-EE" sz="2400" dirty="0" smtClean="0">
                <a:solidFill>
                  <a:srgbClr val="000000"/>
                </a:solidFill>
                <a:latin typeface="Calibri"/>
                <a:ea typeface="Calibri"/>
                <a:cs typeface="Calibri"/>
              </a:rPr>
              <a:t>tervishoiu-organisatsioonide </a:t>
            </a:r>
            <a:r>
              <a:rPr lang="et-EE" sz="2400" dirty="0">
                <a:solidFill>
                  <a:srgbClr val="000000"/>
                </a:solidFill>
                <a:latin typeface="Calibri"/>
                <a:ea typeface="Calibri"/>
                <a:cs typeface="Calibri"/>
              </a:rPr>
              <a:t>ja patsiendiorganisatsioonide </a:t>
            </a:r>
            <a:r>
              <a:rPr lang="et-EE" sz="2400" dirty="0" smtClean="0">
                <a:solidFill>
                  <a:srgbClr val="000000"/>
                </a:solidFill>
                <a:latin typeface="Calibri"/>
                <a:ea typeface="Calibri"/>
                <a:cs typeface="Calibri"/>
              </a:rPr>
              <a:t>      vaheliste </a:t>
            </a:r>
            <a:r>
              <a:rPr lang="et-EE" sz="2400" dirty="0">
                <a:solidFill>
                  <a:srgbClr val="000000"/>
                </a:solidFill>
                <a:latin typeface="Calibri"/>
                <a:ea typeface="Calibri"/>
                <a:cs typeface="Calibri"/>
              </a:rPr>
              <a:t>suhete </a:t>
            </a:r>
            <a:r>
              <a:rPr lang="et-EE" sz="2400" b="1" dirty="0">
                <a:solidFill>
                  <a:srgbClr val="000000"/>
                </a:solidFill>
                <a:latin typeface="Calibri"/>
                <a:ea typeface="Calibri"/>
                <a:cs typeface="Calibri"/>
              </a:rPr>
              <a:t>läbipaistvuse</a:t>
            </a:r>
            <a:r>
              <a:rPr lang="et-EE" sz="2400" dirty="0">
                <a:solidFill>
                  <a:srgbClr val="000000"/>
                </a:solidFill>
                <a:latin typeface="Calibri"/>
                <a:ea typeface="Calibri"/>
                <a:cs typeface="Calibri"/>
              </a:rPr>
              <a:t> suurendamine</a:t>
            </a:r>
            <a:endParaRPr kumimoji="0" lang="et-EE" sz="2400" b="0" i="0" u="none" strike="noStrike" cap="none" spc="0" normalizeH="0" baseline="0" dirty="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30592171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Ravimitootjate eetikareeglite allikad </a:t>
            </a:r>
            <a:r>
              <a:rPr lang="en-US" dirty="0" smtClean="0"/>
              <a:t>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t-EE" b="1" dirty="0" smtClean="0"/>
              <a:t>EFPIA</a:t>
            </a:r>
            <a:r>
              <a:rPr lang="et-EE" dirty="0" smtClean="0"/>
              <a:t> (Euroopa Ravimitootjate Liit) </a:t>
            </a:r>
            <a:r>
              <a:rPr lang="et-EE" b="1" dirty="0" smtClean="0"/>
              <a:t>tegevuskoodeks</a:t>
            </a:r>
            <a:r>
              <a:rPr lang="et-EE" dirty="0" smtClean="0"/>
              <a:t> (</a:t>
            </a:r>
            <a:r>
              <a:rPr lang="et-EE" i="1" dirty="0" smtClean="0"/>
              <a:t>Code of Practice</a:t>
            </a:r>
            <a:r>
              <a:rPr lang="et-EE" dirty="0" smtClean="0"/>
              <a:t>) </a:t>
            </a:r>
          </a:p>
          <a:p>
            <a:pPr marL="0" indent="0">
              <a:buNone/>
            </a:pPr>
            <a:r>
              <a:rPr lang="et-EE" sz="1800" dirty="0" smtClean="0"/>
              <a:t>viimati uuendatud 27.06.2019</a:t>
            </a:r>
          </a:p>
          <a:p>
            <a:pPr marL="0" indent="0">
              <a:buNone/>
            </a:pPr>
            <a:endParaRPr lang="et-EE" sz="1800" dirty="0"/>
          </a:p>
          <a:p>
            <a:pPr marL="0" indent="0">
              <a:buNone/>
            </a:pPr>
            <a:endParaRPr lang="et-EE" dirty="0" smtClean="0"/>
          </a:p>
          <a:p>
            <a:pPr marL="0" indent="0">
              <a:buNone/>
            </a:pPr>
            <a:endParaRPr lang="et-EE" dirty="0" smtClean="0"/>
          </a:p>
          <a:p>
            <a:pPr marL="0" indent="0">
              <a:buNone/>
            </a:pPr>
            <a:r>
              <a:rPr lang="et-EE" b="1" dirty="0" smtClean="0"/>
              <a:t>RTL</a:t>
            </a:r>
            <a:r>
              <a:rPr lang="et-EE" dirty="0" smtClean="0"/>
              <a:t> (Ravimitootjate Liidu) </a:t>
            </a:r>
            <a:r>
              <a:rPr lang="et-EE" b="1" dirty="0" smtClean="0"/>
              <a:t>Eetikakoodeks</a:t>
            </a:r>
            <a:r>
              <a:rPr lang="et-EE" dirty="0" smtClean="0"/>
              <a:t> </a:t>
            </a:r>
          </a:p>
          <a:p>
            <a:pPr marL="0" indent="0">
              <a:buNone/>
            </a:pPr>
            <a:r>
              <a:rPr lang="et-EE" sz="1800" dirty="0" smtClean="0"/>
              <a:t>viimati uuendatud 12.12.2019</a:t>
            </a:r>
            <a:endParaRPr lang="et-EE" sz="1800" dirty="0"/>
          </a:p>
        </p:txBody>
      </p:sp>
      <p:sp>
        <p:nvSpPr>
          <p:cNvPr id="4" name="Rectangle 3"/>
          <p:cNvSpPr/>
          <p:nvPr/>
        </p:nvSpPr>
        <p:spPr>
          <a:xfrm>
            <a:off x="865573" y="6021288"/>
            <a:ext cx="6264696" cy="369332"/>
          </a:xfrm>
          <a:prstGeom prst="rect">
            <a:avLst/>
          </a:prstGeom>
        </p:spPr>
        <p:txBody>
          <a:bodyPr wrap="square">
            <a:spAutoFit/>
          </a:bodyPr>
          <a:lstStyle/>
          <a:p>
            <a:r>
              <a:rPr lang="en-US" b="1" dirty="0" smtClean="0"/>
              <a:t>EFPIA | </a:t>
            </a:r>
            <a:r>
              <a:rPr lang="en-US" b="1" dirty="0" err="1" smtClean="0"/>
              <a:t>Euroopa</a:t>
            </a:r>
            <a:r>
              <a:rPr lang="en-US" b="1" dirty="0" smtClean="0"/>
              <a:t> </a:t>
            </a:r>
            <a:r>
              <a:rPr lang="en-US" b="1" dirty="0" err="1" smtClean="0"/>
              <a:t>Ravimitootjate</a:t>
            </a:r>
            <a:r>
              <a:rPr lang="et-EE" b="1" dirty="0" smtClean="0"/>
              <a:t> </a:t>
            </a:r>
            <a:r>
              <a:rPr lang="en-US" b="1" dirty="0" err="1" smtClean="0"/>
              <a:t>Assotsiatsioon</a:t>
            </a:r>
            <a:endParaRPr lang="en-US" dirty="0"/>
          </a:p>
        </p:txBody>
      </p:sp>
      <p:sp>
        <p:nvSpPr>
          <p:cNvPr id="5" name="Down Arrow 4"/>
          <p:cNvSpPr/>
          <p:nvPr/>
        </p:nvSpPr>
        <p:spPr>
          <a:xfrm>
            <a:off x="3808622" y="3232298"/>
            <a:ext cx="1371600" cy="935665"/>
          </a:xfrm>
          <a:prstGeom prst="downArrow">
            <a:avLst/>
          </a:prstGeom>
          <a:solidFill>
            <a:schemeClr val="accent1">
              <a:lumMod val="60000"/>
              <a:lumOff val="40000"/>
            </a:schemeClr>
          </a:solid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
        <p:nvSpPr>
          <p:cNvPr id="6" name="Rectangle 5"/>
          <p:cNvSpPr/>
          <p:nvPr/>
        </p:nvSpPr>
        <p:spPr>
          <a:xfrm>
            <a:off x="408372" y="1616147"/>
            <a:ext cx="8172101" cy="1531089"/>
          </a:xfrm>
          <a:prstGeom prst="rect">
            <a:avLst/>
          </a:prstGeom>
          <a:no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
        <p:nvSpPr>
          <p:cNvPr id="7" name="Rectangle 6"/>
          <p:cNvSpPr/>
          <p:nvPr/>
        </p:nvSpPr>
        <p:spPr>
          <a:xfrm>
            <a:off x="416837" y="4309728"/>
            <a:ext cx="8172101" cy="1260000"/>
          </a:xfrm>
          <a:prstGeom prst="rect">
            <a:avLst/>
          </a:prstGeom>
          <a:noFill/>
          <a:ln w="25400" cap="flat">
            <a:solidFill>
              <a:srgbClr val="4F81BD"/>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2145174276"/>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5573" y="6021288"/>
            <a:ext cx="6264696" cy="369332"/>
          </a:xfrm>
          <a:prstGeom prst="rect">
            <a:avLst/>
          </a:prstGeom>
        </p:spPr>
        <p:txBody>
          <a:bodyPr wrap="square">
            <a:spAutoFit/>
          </a:bodyPr>
          <a:lstStyle/>
          <a:p>
            <a:r>
              <a:rPr lang="en-US" b="1" dirty="0" smtClean="0"/>
              <a:t>EFPIA | </a:t>
            </a:r>
            <a:r>
              <a:rPr lang="en-US" b="1" dirty="0" err="1" smtClean="0"/>
              <a:t>Euroopa</a:t>
            </a:r>
            <a:r>
              <a:rPr lang="en-US" b="1" dirty="0" smtClean="0"/>
              <a:t> </a:t>
            </a:r>
            <a:r>
              <a:rPr lang="en-US" b="1" dirty="0" err="1" smtClean="0"/>
              <a:t>Ravimitootjate</a:t>
            </a:r>
            <a:r>
              <a:rPr lang="et-EE" b="1" dirty="0" smtClean="0"/>
              <a:t> </a:t>
            </a:r>
            <a:r>
              <a:rPr lang="en-US" b="1" dirty="0" err="1" smtClean="0"/>
              <a:t>Assotsiatsioon</a:t>
            </a:r>
            <a:endParaRPr lang="en-US" dirty="0"/>
          </a:p>
        </p:txBody>
      </p:sp>
      <p:pic>
        <p:nvPicPr>
          <p:cNvPr id="10" name="Picture 9"/>
          <p:cNvPicPr>
            <a:picLocks noChangeAspect="1"/>
          </p:cNvPicPr>
          <p:nvPr/>
        </p:nvPicPr>
        <p:blipFill>
          <a:blip r:embed="rId2"/>
          <a:stretch>
            <a:fillRect/>
          </a:stretch>
        </p:blipFill>
        <p:spPr>
          <a:xfrm>
            <a:off x="-61678" y="0"/>
            <a:ext cx="9205678" cy="6868988"/>
          </a:xfrm>
          <a:prstGeom prst="rect">
            <a:avLst/>
          </a:prstGeom>
        </p:spPr>
      </p:pic>
    </p:spTree>
    <p:extLst>
      <p:ext uri="{BB962C8B-B14F-4D97-AF65-F5344CB8AC3E}">
        <p14:creationId xmlns:p14="http://schemas.microsoft.com/office/powerpoint/2010/main" val="915295296"/>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RTL eetikakoodeksis reguleeritavad peamised teemad</a:t>
            </a:r>
            <a:r>
              <a:rPr lang="en-US" dirty="0" smtClean="0"/>
              <a:t/>
            </a:r>
            <a:br>
              <a:rPr lang="en-US" dirty="0" smtClean="0"/>
            </a:br>
            <a:endParaRPr lang="en-US" dirty="0"/>
          </a:p>
        </p:txBody>
      </p:sp>
      <p:sp>
        <p:nvSpPr>
          <p:cNvPr id="3" name="Content Placeholder 2"/>
          <p:cNvSpPr>
            <a:spLocks noGrp="1"/>
          </p:cNvSpPr>
          <p:nvPr>
            <p:ph idx="1"/>
          </p:nvPr>
        </p:nvSpPr>
        <p:spPr>
          <a:xfrm>
            <a:off x="457200" y="1600201"/>
            <a:ext cx="8229600" cy="5257800"/>
          </a:xfrm>
        </p:spPr>
        <p:txBody>
          <a:bodyPr>
            <a:noAutofit/>
          </a:bodyPr>
          <a:lstStyle/>
          <a:p>
            <a:pPr>
              <a:spcBef>
                <a:spcPts val="0"/>
              </a:spcBef>
              <a:spcAft>
                <a:spcPts val="600"/>
              </a:spcAft>
            </a:pPr>
            <a:r>
              <a:rPr lang="en-US" sz="2400" dirty="0" err="1"/>
              <a:t>Nõuded</a:t>
            </a:r>
            <a:r>
              <a:rPr lang="en-US" sz="2400" dirty="0"/>
              <a:t> </a:t>
            </a:r>
            <a:r>
              <a:rPr lang="en-US" sz="2400" dirty="0" err="1"/>
              <a:t>ravimite</a:t>
            </a:r>
            <a:r>
              <a:rPr lang="en-US" sz="2400" dirty="0"/>
              <a:t> </a:t>
            </a:r>
            <a:r>
              <a:rPr lang="en-US" sz="2400" dirty="0" err="1"/>
              <a:t>reklaamile</a:t>
            </a:r>
            <a:r>
              <a:rPr lang="en-US" sz="2400" dirty="0"/>
              <a:t> </a:t>
            </a:r>
          </a:p>
          <a:p>
            <a:pPr>
              <a:spcBef>
                <a:spcPts val="0"/>
              </a:spcBef>
              <a:spcAft>
                <a:spcPts val="600"/>
              </a:spcAft>
            </a:pPr>
            <a:r>
              <a:rPr lang="en-US" sz="2400" dirty="0" err="1"/>
              <a:t>Üritused</a:t>
            </a:r>
            <a:r>
              <a:rPr lang="en-US" sz="2400" dirty="0"/>
              <a:t> ja </a:t>
            </a:r>
            <a:r>
              <a:rPr lang="en-US" sz="2400" dirty="0" err="1" smtClean="0"/>
              <a:t>külalislahkus</a:t>
            </a:r>
            <a:endParaRPr lang="en-US" sz="2400" dirty="0"/>
          </a:p>
          <a:p>
            <a:pPr>
              <a:spcBef>
                <a:spcPts val="0"/>
              </a:spcBef>
              <a:spcAft>
                <a:spcPts val="600"/>
              </a:spcAft>
            </a:pPr>
            <a:r>
              <a:rPr lang="en-US" sz="2400" dirty="0" err="1"/>
              <a:t>Kingituste</a:t>
            </a:r>
            <a:r>
              <a:rPr lang="en-US" sz="2400" dirty="0"/>
              <a:t> </a:t>
            </a:r>
            <a:r>
              <a:rPr lang="en-US" sz="2400" dirty="0" err="1" smtClean="0"/>
              <a:t>keeld</a:t>
            </a:r>
            <a:endParaRPr lang="en-US" sz="2400" dirty="0"/>
          </a:p>
          <a:p>
            <a:pPr>
              <a:spcBef>
                <a:spcPts val="0"/>
              </a:spcBef>
              <a:spcAft>
                <a:spcPts val="600"/>
              </a:spcAft>
            </a:pPr>
            <a:r>
              <a:rPr lang="en-US" sz="2400" dirty="0" err="1"/>
              <a:t>Tervishoiu</a:t>
            </a:r>
            <a:r>
              <a:rPr lang="en-US" sz="2400" dirty="0"/>
              <a:t>- </a:t>
            </a:r>
            <a:r>
              <a:rPr lang="en-US" sz="2400" dirty="0" err="1"/>
              <a:t>või</a:t>
            </a:r>
            <a:r>
              <a:rPr lang="en-US" sz="2400" dirty="0"/>
              <a:t> </a:t>
            </a:r>
            <a:r>
              <a:rPr lang="en-US" sz="2400" dirty="0" err="1"/>
              <a:t>uuringute</a:t>
            </a:r>
            <a:r>
              <a:rPr lang="en-US" sz="2400" dirty="0"/>
              <a:t> </a:t>
            </a:r>
            <a:r>
              <a:rPr lang="en-US" sz="2400" dirty="0" err="1"/>
              <a:t>alased</a:t>
            </a:r>
            <a:r>
              <a:rPr lang="en-US" sz="2400" dirty="0"/>
              <a:t> </a:t>
            </a:r>
            <a:r>
              <a:rPr lang="en-US" sz="2400" dirty="0" err="1" smtClean="0"/>
              <a:t>toetused</a:t>
            </a:r>
            <a:endParaRPr lang="en-US" sz="2400" dirty="0"/>
          </a:p>
          <a:p>
            <a:pPr>
              <a:spcBef>
                <a:spcPts val="0"/>
              </a:spcBef>
              <a:spcAft>
                <a:spcPts val="600"/>
              </a:spcAft>
            </a:pPr>
            <a:r>
              <a:rPr lang="en-US" sz="2400" dirty="0" err="1"/>
              <a:t>Lepingulised</a:t>
            </a:r>
            <a:r>
              <a:rPr lang="en-US" sz="2400" dirty="0"/>
              <a:t> </a:t>
            </a:r>
            <a:r>
              <a:rPr lang="en-US" sz="2400" dirty="0" err="1" smtClean="0"/>
              <a:t>teenused</a:t>
            </a:r>
            <a:endParaRPr lang="en-US" sz="2400" dirty="0"/>
          </a:p>
          <a:p>
            <a:pPr>
              <a:spcBef>
                <a:spcPts val="0"/>
              </a:spcBef>
              <a:spcAft>
                <a:spcPts val="600"/>
              </a:spcAft>
            </a:pPr>
            <a:r>
              <a:rPr lang="en-US" sz="2400" dirty="0" err="1"/>
              <a:t>Ravimi</a:t>
            </a:r>
            <a:r>
              <a:rPr lang="en-US" sz="2400" dirty="0"/>
              <a:t> </a:t>
            </a:r>
            <a:r>
              <a:rPr lang="en-US" sz="2400" dirty="0" err="1" smtClean="0"/>
              <a:t>näidised</a:t>
            </a:r>
            <a:endParaRPr lang="en-US" sz="2400" dirty="0"/>
          </a:p>
          <a:p>
            <a:pPr>
              <a:spcBef>
                <a:spcPts val="0"/>
              </a:spcBef>
              <a:spcAft>
                <a:spcPts val="600"/>
              </a:spcAft>
            </a:pPr>
            <a:r>
              <a:rPr lang="en-US" sz="2400" dirty="0" err="1"/>
              <a:t>Koostööpõhimõtted</a:t>
            </a:r>
            <a:r>
              <a:rPr lang="en-US" sz="2400" dirty="0"/>
              <a:t> </a:t>
            </a:r>
            <a:r>
              <a:rPr lang="en-US" sz="2400" dirty="0" err="1" smtClean="0"/>
              <a:t>patsiendiorganisatsioonidega</a:t>
            </a:r>
            <a:endParaRPr lang="en-US" sz="2400" dirty="0"/>
          </a:p>
          <a:p>
            <a:pPr>
              <a:spcBef>
                <a:spcPts val="0"/>
              </a:spcBef>
              <a:spcAft>
                <a:spcPts val="600"/>
              </a:spcAft>
            </a:pPr>
            <a:r>
              <a:rPr lang="en-US" sz="2400" dirty="0" err="1" smtClean="0"/>
              <a:t>Organisatoorsed</a:t>
            </a:r>
            <a:r>
              <a:rPr lang="et-EE" sz="2400" dirty="0" smtClean="0"/>
              <a:t> (töötajatega seotud)</a:t>
            </a:r>
            <a:r>
              <a:rPr lang="en-US" sz="2400" dirty="0" smtClean="0"/>
              <a:t> </a:t>
            </a:r>
            <a:r>
              <a:rPr lang="en-US" sz="2400" dirty="0" err="1" smtClean="0"/>
              <a:t>nõudmised</a:t>
            </a:r>
            <a:endParaRPr lang="en-US" sz="2400" dirty="0"/>
          </a:p>
          <a:p>
            <a:pPr>
              <a:spcBef>
                <a:spcPts val="0"/>
              </a:spcBef>
              <a:spcAft>
                <a:spcPts val="600"/>
              </a:spcAft>
            </a:pPr>
            <a:r>
              <a:rPr lang="en-US" sz="2400" dirty="0" err="1"/>
              <a:t>Maksete</a:t>
            </a:r>
            <a:r>
              <a:rPr lang="en-US" sz="2400" dirty="0"/>
              <a:t> </a:t>
            </a:r>
            <a:r>
              <a:rPr lang="en-US" sz="2400" dirty="0" err="1"/>
              <a:t>avalikustamine</a:t>
            </a:r>
            <a:r>
              <a:rPr lang="en-US" sz="2400" dirty="0"/>
              <a:t> (</a:t>
            </a:r>
            <a:r>
              <a:rPr lang="en-US" sz="2400" dirty="0" err="1"/>
              <a:t>läbipaistvus</a:t>
            </a:r>
            <a:r>
              <a:rPr lang="en-US" sz="2400" dirty="0" smtClean="0"/>
              <a:t>)</a:t>
            </a:r>
            <a:endParaRPr lang="en-US" sz="2400" dirty="0"/>
          </a:p>
          <a:p>
            <a:pPr>
              <a:spcBef>
                <a:spcPts val="0"/>
              </a:spcBef>
              <a:spcAft>
                <a:spcPts val="600"/>
              </a:spcAft>
            </a:pPr>
            <a:r>
              <a:rPr lang="en-US" sz="2400" dirty="0" err="1"/>
              <a:t>Koodeksi</a:t>
            </a:r>
            <a:r>
              <a:rPr lang="en-US" sz="2400" dirty="0"/>
              <a:t> </a:t>
            </a:r>
            <a:r>
              <a:rPr lang="en-US" sz="2400" dirty="0" err="1"/>
              <a:t>rakendamine</a:t>
            </a:r>
            <a:r>
              <a:rPr lang="en-US" sz="2400" dirty="0"/>
              <a:t> ja </a:t>
            </a:r>
            <a:r>
              <a:rPr lang="en-US" sz="2400" dirty="0" err="1" smtClean="0"/>
              <a:t>protseduurireeglid</a:t>
            </a:r>
            <a:endParaRPr lang="et-EE" sz="2400" dirty="0" smtClean="0"/>
          </a:p>
          <a:p>
            <a:pPr>
              <a:spcBef>
                <a:spcPts val="0"/>
              </a:spcBef>
              <a:spcAft>
                <a:spcPts val="600"/>
              </a:spcAft>
            </a:pPr>
            <a:r>
              <a:rPr lang="et-EE" sz="2400" dirty="0" smtClean="0"/>
              <a:t>jpm</a:t>
            </a:r>
            <a:endParaRPr lang="en-US" sz="2400" dirty="0"/>
          </a:p>
        </p:txBody>
      </p:sp>
    </p:spTree>
    <p:extLst>
      <p:ext uri="{BB962C8B-B14F-4D97-AF65-F5344CB8AC3E}">
        <p14:creationId xmlns:p14="http://schemas.microsoft.com/office/powerpoint/2010/main" val="237255007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Ravimireklaam</a:t>
            </a:r>
            <a:r>
              <a:rPr lang="en-US" dirty="0" smtClean="0"/>
              <a:t/>
            </a:r>
            <a:br>
              <a:rPr lang="en-US" dirty="0" smtClean="0"/>
            </a:br>
            <a:endParaRPr lang="en-US" dirty="0"/>
          </a:p>
        </p:txBody>
      </p:sp>
      <p:sp>
        <p:nvSpPr>
          <p:cNvPr id="4" name="Rectangle 3"/>
          <p:cNvSpPr/>
          <p:nvPr/>
        </p:nvSpPr>
        <p:spPr>
          <a:xfrm>
            <a:off x="1977081" y="1474573"/>
            <a:ext cx="5675870" cy="2183027"/>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t-EE" sz="1800" b="0" i="0" u="none" strike="noStrike" cap="none" spc="0" normalizeH="0" baseline="0">
              <a:ln>
                <a:noFill/>
              </a:ln>
              <a:solidFill>
                <a:srgbClr val="000000"/>
              </a:solidFill>
              <a:effectLst/>
              <a:uFillTx/>
              <a:latin typeface="Calibri"/>
              <a:ea typeface="Calibri"/>
              <a:cs typeface="Calibri"/>
              <a:sym typeface="Calibri"/>
            </a:endParaRPr>
          </a:p>
        </p:txBody>
      </p:sp>
      <p:sp>
        <p:nvSpPr>
          <p:cNvPr id="3" name="Content Placeholder 2"/>
          <p:cNvSpPr>
            <a:spLocks noGrp="1"/>
          </p:cNvSpPr>
          <p:nvPr>
            <p:ph idx="1"/>
          </p:nvPr>
        </p:nvSpPr>
        <p:spPr>
          <a:xfrm>
            <a:off x="457200" y="1484871"/>
            <a:ext cx="8229600" cy="5257800"/>
          </a:xfrm>
        </p:spPr>
        <p:txBody>
          <a:bodyPr>
            <a:noAutofit/>
          </a:bodyPr>
          <a:lstStyle/>
          <a:p>
            <a:pPr marL="0" indent="0" algn="ctr">
              <a:spcBef>
                <a:spcPts val="0"/>
              </a:spcBef>
              <a:spcAft>
                <a:spcPts val="1200"/>
              </a:spcAft>
              <a:buNone/>
            </a:pPr>
            <a:r>
              <a:rPr lang="et-EE" sz="2000" b="1" dirty="0" smtClean="0">
                <a:solidFill>
                  <a:srgbClr val="FF0000"/>
                </a:solidFill>
              </a:rPr>
              <a:t>Retseptiravimi reklaam üldsusele on keelatud.</a:t>
            </a:r>
          </a:p>
          <a:p>
            <a:pPr marL="1885950" indent="90488" algn="l">
              <a:spcBef>
                <a:spcPts val="0"/>
              </a:spcBef>
              <a:spcAft>
                <a:spcPts val="600"/>
              </a:spcAft>
              <a:buNone/>
              <a:tabLst>
                <a:tab pos="2058988" algn="l"/>
              </a:tabLst>
            </a:pPr>
            <a:r>
              <a:rPr lang="et-EE" sz="2000" dirty="0" smtClean="0"/>
              <a:t>Retseptiravimit võib reklaamida üksnes: </a:t>
            </a:r>
          </a:p>
          <a:p>
            <a:pPr marL="2239963" indent="-263525" algn="l">
              <a:spcBef>
                <a:spcPts val="0"/>
              </a:spcBef>
              <a:spcAft>
                <a:spcPts val="600"/>
              </a:spcAft>
            </a:pPr>
            <a:r>
              <a:rPr lang="et-EE" sz="2000" dirty="0" smtClean="0"/>
              <a:t>retsepti väljakirjutamise õigusega isikutele;</a:t>
            </a:r>
          </a:p>
          <a:p>
            <a:pPr marL="2239963" indent="-263525" algn="l">
              <a:spcBef>
                <a:spcPts val="0"/>
              </a:spcBef>
              <a:spcAft>
                <a:spcPts val="600"/>
              </a:spcAft>
            </a:pPr>
            <a:r>
              <a:rPr lang="et-EE" sz="2000" dirty="0"/>
              <a:t>p</a:t>
            </a:r>
            <a:r>
              <a:rPr lang="et-EE" sz="2000" dirty="0" smtClean="0"/>
              <a:t>roviisoritele;</a:t>
            </a:r>
          </a:p>
          <a:p>
            <a:pPr marL="2239963" indent="-263525" algn="l">
              <a:spcBef>
                <a:spcPts val="0"/>
              </a:spcBef>
              <a:spcAft>
                <a:spcPts val="600"/>
              </a:spcAft>
            </a:pPr>
            <a:r>
              <a:rPr lang="et-EE" sz="2000" dirty="0"/>
              <a:t>f</a:t>
            </a:r>
            <a:r>
              <a:rPr lang="et-EE" sz="2000" dirty="0" smtClean="0"/>
              <a:t>armatseutidele.</a:t>
            </a:r>
          </a:p>
          <a:p>
            <a:pPr marL="2239963" indent="-263525" algn="l">
              <a:spcBef>
                <a:spcPts val="0"/>
              </a:spcBef>
              <a:spcAft>
                <a:spcPts val="600"/>
              </a:spcAft>
            </a:pPr>
            <a:endParaRPr lang="et-EE" sz="2000" dirty="0" smtClean="0"/>
          </a:p>
          <a:p>
            <a:pPr marL="2239963" indent="-263525" algn="l">
              <a:spcBef>
                <a:spcPts val="0"/>
              </a:spcBef>
              <a:spcAft>
                <a:spcPts val="600"/>
              </a:spcAft>
            </a:pPr>
            <a:endParaRPr lang="et-EE" sz="2000" dirty="0"/>
          </a:p>
          <a:p>
            <a:pPr marL="614363" algn="l">
              <a:spcBef>
                <a:spcPts val="0"/>
              </a:spcBef>
              <a:spcAft>
                <a:spcPts val="600"/>
              </a:spcAft>
            </a:pPr>
            <a:r>
              <a:rPr lang="et-EE" sz="2000" dirty="0" smtClean="0"/>
              <a:t>Ravimireklaami tõenduspõhisuse nõue (ravimi omaduste kokkuvõte, teaduslikud viited)</a:t>
            </a:r>
          </a:p>
          <a:p>
            <a:pPr marL="271463" indent="0" algn="l">
              <a:spcBef>
                <a:spcPts val="0"/>
              </a:spcBef>
              <a:spcAft>
                <a:spcPts val="600"/>
              </a:spcAft>
              <a:buNone/>
            </a:pPr>
            <a:endParaRPr lang="et-EE" sz="2000" dirty="0" smtClean="0"/>
          </a:p>
          <a:p>
            <a:pPr marL="614363" algn="l">
              <a:spcBef>
                <a:spcPts val="0"/>
              </a:spcBef>
              <a:spcAft>
                <a:spcPts val="600"/>
              </a:spcAft>
            </a:pPr>
            <a:r>
              <a:rPr lang="et-EE" sz="2000" b="1" dirty="0" smtClean="0"/>
              <a:t>RTL eetikakoodeks täpsustab ja laiendab ravimiseaduses reklaami kohta toodut</a:t>
            </a:r>
            <a:r>
              <a:rPr lang="et-EE" sz="2000" dirty="0" smtClean="0"/>
              <a:t> (</a:t>
            </a:r>
            <a:r>
              <a:rPr lang="et-EE" sz="2000" dirty="0"/>
              <a:t>nt võrdlused ravimite vahel, sõnad „uus“ ja „ohutu“, jpm)</a:t>
            </a:r>
            <a:endParaRPr lang="et-EE" sz="2000" dirty="0" smtClean="0"/>
          </a:p>
          <a:p>
            <a:pPr marL="614363" algn="l">
              <a:spcBef>
                <a:spcPts val="0"/>
              </a:spcBef>
              <a:spcAft>
                <a:spcPts val="600"/>
              </a:spcAft>
            </a:pPr>
            <a:endParaRPr lang="et-EE" sz="2000" dirty="0" smtClean="0"/>
          </a:p>
          <a:p>
            <a:pPr marL="271463" indent="0" algn="l">
              <a:spcBef>
                <a:spcPts val="0"/>
              </a:spcBef>
              <a:spcAft>
                <a:spcPts val="600"/>
              </a:spcAft>
              <a:buNone/>
            </a:pPr>
            <a:endParaRPr lang="en-US" sz="2000" dirty="0"/>
          </a:p>
        </p:txBody>
      </p:sp>
    </p:spTree>
    <p:extLst>
      <p:ext uri="{BB962C8B-B14F-4D97-AF65-F5344CB8AC3E}">
        <p14:creationId xmlns:p14="http://schemas.microsoft.com/office/powerpoint/2010/main" val="39932937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Kingitused</a:t>
            </a:r>
            <a:r>
              <a:rPr lang="en-US" dirty="0" smtClean="0"/>
              <a:t/>
            </a:r>
            <a:br>
              <a:rPr lang="en-US" dirty="0" smtClean="0"/>
            </a:br>
            <a:endParaRPr lang="en-US" dirty="0"/>
          </a:p>
        </p:txBody>
      </p:sp>
      <p:pic>
        <p:nvPicPr>
          <p:cNvPr id="5" name="Picture 4"/>
          <p:cNvPicPr>
            <a:picLocks noChangeAspect="1"/>
          </p:cNvPicPr>
          <p:nvPr/>
        </p:nvPicPr>
        <p:blipFill>
          <a:blip r:embed="rId2"/>
          <a:stretch>
            <a:fillRect/>
          </a:stretch>
        </p:blipFill>
        <p:spPr>
          <a:xfrm rot="20858539">
            <a:off x="5285264" y="3791835"/>
            <a:ext cx="3096042" cy="20498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1436814">
            <a:off x="5625916" y="1833640"/>
            <a:ext cx="3096042" cy="20576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271849" y="1600201"/>
            <a:ext cx="4473146" cy="4801312"/>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t-EE" b="1" dirty="0">
                <a:solidFill>
                  <a:srgbClr val="000000"/>
                </a:solidFill>
              </a:rPr>
              <a:t>RTL eetikakoodeks</a:t>
            </a:r>
            <a:r>
              <a:rPr lang="et-EE" b="1" i="1" dirty="0">
                <a:solidFill>
                  <a:srgbClr val="000000"/>
                </a:solidFill>
              </a:rPr>
              <a:t>:</a:t>
            </a:r>
            <a:r>
              <a:rPr lang="et-EE" i="1" dirty="0">
                <a:solidFill>
                  <a:srgbClr val="000000"/>
                </a:solidFill>
              </a:rPr>
              <a:t> </a:t>
            </a:r>
            <a:endParaRPr lang="et-EE" i="1" dirty="0" smtClean="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endParaRPr lang="et-EE" i="1" dirty="0">
              <a:solidFill>
                <a:srgbClr val="000000"/>
              </a:solidFill>
            </a:endParaRPr>
          </a:p>
          <a:p>
            <a:pPr marL="0" marR="0" indent="0" algn="l" defTabSz="914400" rtl="0" fontAlgn="auto" latinLnBrk="1" hangingPunct="0">
              <a:lnSpc>
                <a:spcPct val="100000"/>
              </a:lnSpc>
              <a:spcBef>
                <a:spcPts val="0"/>
              </a:spcBef>
              <a:spcAft>
                <a:spcPts val="0"/>
              </a:spcAft>
              <a:buClrTx/>
              <a:buSzTx/>
              <a:buFontTx/>
              <a:buNone/>
              <a:tabLst/>
            </a:pPr>
            <a:r>
              <a:rPr lang="et-EE" i="1" dirty="0" smtClean="0">
                <a:solidFill>
                  <a:srgbClr val="000000"/>
                </a:solidFill>
              </a:rPr>
              <a:t>Igasugune </a:t>
            </a:r>
            <a:r>
              <a:rPr lang="et-EE" i="1" dirty="0">
                <a:solidFill>
                  <a:srgbClr val="000000"/>
                </a:solidFill>
              </a:rPr>
              <a:t>kingituste, esemete ja meenete, mis tahes rahaliste või mitterahaliste hüvitiste või teenuste (näiteks meelelahutusürituste pileteid, reisid, kinkekaardid, kirjatarbed, märkmepaberid jms) otseselt või kaudselt tervishoiutöötajatele, tervishoiuorganisatsioonide liikmetele või patsiendiorganisatsioonide esindajatele andmine või pakkumine on keelatud</a:t>
            </a:r>
            <a:r>
              <a:rPr lang="et-EE" i="1" dirty="0" smtClean="0">
                <a:solidFill>
                  <a:srgbClr val="000000"/>
                </a:solidFill>
              </a:rPr>
              <a:t>.</a:t>
            </a:r>
          </a:p>
          <a:p>
            <a:pPr marL="0" marR="0" indent="0" algn="l" defTabSz="914400" rtl="0" fontAlgn="auto" latinLnBrk="1" hangingPunct="0">
              <a:lnSpc>
                <a:spcPct val="100000"/>
              </a:lnSpc>
              <a:spcBef>
                <a:spcPts val="0"/>
              </a:spcBef>
              <a:spcAft>
                <a:spcPts val="0"/>
              </a:spcAft>
              <a:buClrTx/>
              <a:buSzTx/>
              <a:buFontTx/>
              <a:buNone/>
              <a:tabLst/>
            </a:pPr>
            <a:endParaRPr kumimoji="0" lang="et-EE" sz="1800" b="0" i="1" u="none" strike="noStrike" cap="none" spc="0" normalizeH="0" baseline="0" dirty="0" smtClean="0">
              <a:ln>
                <a:noFill/>
              </a:ln>
              <a:solidFill>
                <a:srgbClr val="000000"/>
              </a:solidFill>
              <a:effectLst/>
              <a:uFillTx/>
              <a:sym typeface="Calibri"/>
            </a:endParaRPr>
          </a:p>
          <a:p>
            <a:pPr marL="0" marR="0" indent="0" algn="l" defTabSz="914400" rtl="0" fontAlgn="auto" latinLnBrk="1" hangingPunct="0">
              <a:lnSpc>
                <a:spcPct val="100000"/>
              </a:lnSpc>
              <a:spcBef>
                <a:spcPts val="0"/>
              </a:spcBef>
              <a:spcAft>
                <a:spcPts val="0"/>
              </a:spcAft>
              <a:buClrTx/>
              <a:buSzTx/>
              <a:buFontTx/>
              <a:buNone/>
              <a:tabLst/>
            </a:pPr>
            <a:r>
              <a:rPr lang="et-EE" i="1" dirty="0" smtClean="0">
                <a:solidFill>
                  <a:srgbClr val="000000"/>
                </a:solidFill>
              </a:rPr>
              <a:t>Lubatud on teatud tingimustel vaid: </a:t>
            </a:r>
          </a:p>
          <a:p>
            <a:pPr marL="285750" marR="0" indent="-285750" algn="l" defTabSz="914400" rtl="0" fontAlgn="auto" latinLnBrk="1" hangingPunct="0">
              <a:lnSpc>
                <a:spcPct val="100000"/>
              </a:lnSpc>
              <a:spcBef>
                <a:spcPts val="0"/>
              </a:spcBef>
              <a:spcAft>
                <a:spcPts val="0"/>
              </a:spcAft>
              <a:buClrTx/>
              <a:buSzTx/>
              <a:buFont typeface="Arial" panose="020B0604020202020204" pitchFamily="34" charset="0"/>
              <a:buChar char="•"/>
              <a:tabLst/>
            </a:pPr>
            <a:r>
              <a:rPr lang="et-EE" i="1" dirty="0">
                <a:solidFill>
                  <a:srgbClr val="000000"/>
                </a:solidFill>
              </a:rPr>
              <a:t>teabe- või õppematerjalid </a:t>
            </a:r>
          </a:p>
          <a:p>
            <a:pPr marL="285750" marR="0" indent="-285750" algn="l" defTabSz="914400" rtl="0" fontAlgn="auto" latinLnBrk="1" hangingPunct="0">
              <a:lnSpc>
                <a:spcPct val="100000"/>
              </a:lnSpc>
              <a:spcBef>
                <a:spcPts val="0"/>
              </a:spcBef>
              <a:spcAft>
                <a:spcPts val="0"/>
              </a:spcAft>
              <a:buClrTx/>
              <a:buSzTx/>
              <a:buFont typeface="Arial" panose="020B0604020202020204" pitchFamily="34" charset="0"/>
              <a:buChar char="•"/>
              <a:tabLst/>
            </a:pPr>
            <a:r>
              <a:rPr lang="et-EE" i="1" dirty="0">
                <a:solidFill>
                  <a:srgbClr val="000000"/>
                </a:solidFill>
              </a:rPr>
              <a:t>meditsiiniliseks kasutamiseks mõeldud esemed</a:t>
            </a:r>
          </a:p>
          <a:p>
            <a:pPr marL="0" marR="0" indent="0" algn="l" defTabSz="914400" rtl="0" fontAlgn="auto" latinLnBrk="1" hangingPunct="0">
              <a:lnSpc>
                <a:spcPct val="100000"/>
              </a:lnSpc>
              <a:spcBef>
                <a:spcPts val="0"/>
              </a:spcBef>
              <a:spcAft>
                <a:spcPts val="0"/>
              </a:spcAft>
              <a:buClrTx/>
              <a:buSzTx/>
              <a:buFontTx/>
              <a:buNone/>
              <a:tabLst/>
            </a:pPr>
            <a:endParaRPr kumimoji="0" lang="et-EE" sz="1800" b="0" i="1" u="none" strike="noStrike" cap="none" spc="0" normalizeH="0" baseline="0" dirty="0">
              <a:ln>
                <a:noFill/>
              </a:ln>
              <a:solidFill>
                <a:srgbClr val="000000"/>
              </a:solidFill>
              <a:effectLst/>
              <a:uFillTx/>
              <a:sym typeface="Calibri"/>
            </a:endParaRPr>
          </a:p>
        </p:txBody>
      </p:sp>
      <p:sp>
        <p:nvSpPr>
          <p:cNvPr id="7" name="Multiply 6"/>
          <p:cNvSpPr/>
          <p:nvPr/>
        </p:nvSpPr>
        <p:spPr>
          <a:xfrm>
            <a:off x="4984779" y="1762898"/>
            <a:ext cx="3995351" cy="3789405"/>
          </a:xfrm>
          <a:prstGeom prst="mathMultiply">
            <a:avLst/>
          </a:prstGeom>
          <a:solidFill>
            <a:srgbClr val="FF0000"/>
          </a:solid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t-EE" sz="1800" b="0" i="0" u="none" strike="noStrike" cap="none" spc="0" normalizeH="0" baseline="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176257693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Kingitused</a:t>
            </a:r>
            <a:r>
              <a:rPr lang="en-US" dirty="0" smtClean="0"/>
              <a:t/>
            </a:r>
            <a:br>
              <a:rPr lang="en-US" dirty="0" smtClean="0"/>
            </a:br>
            <a:endParaRPr lang="en-US" dirty="0"/>
          </a:p>
        </p:txBody>
      </p:sp>
      <p:pic>
        <p:nvPicPr>
          <p:cNvPr id="8" name="Picture 7"/>
          <p:cNvPicPr>
            <a:picLocks noChangeAspect="1"/>
          </p:cNvPicPr>
          <p:nvPr/>
        </p:nvPicPr>
        <p:blipFill>
          <a:blip r:embed="rId2"/>
          <a:stretch>
            <a:fillRect/>
          </a:stretch>
        </p:blipFill>
        <p:spPr>
          <a:xfrm>
            <a:off x="1127118" y="2013950"/>
            <a:ext cx="7069530" cy="3884495"/>
          </a:xfrm>
          <a:prstGeom prst="rect">
            <a:avLst/>
          </a:prstGeom>
        </p:spPr>
      </p:pic>
      <p:cxnSp>
        <p:nvCxnSpPr>
          <p:cNvPr id="10" name="Straight Connector 9"/>
          <p:cNvCxnSpPr/>
          <p:nvPr/>
        </p:nvCxnSpPr>
        <p:spPr>
          <a:xfrm>
            <a:off x="5906530" y="4118919"/>
            <a:ext cx="1853513" cy="0"/>
          </a:xfrm>
          <a:prstGeom prst="line">
            <a:avLst/>
          </a:prstGeom>
          <a:noFill/>
          <a:ln w="25400" cap="flat">
            <a:solidFill>
              <a:srgbClr val="FF00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 name="Straight Connector 10"/>
          <p:cNvCxnSpPr/>
          <p:nvPr/>
        </p:nvCxnSpPr>
        <p:spPr>
          <a:xfrm flipV="1">
            <a:off x="1198606" y="4407243"/>
            <a:ext cx="2599037" cy="4119"/>
          </a:xfrm>
          <a:prstGeom prst="line">
            <a:avLst/>
          </a:prstGeom>
          <a:noFill/>
          <a:ln w="25400" cap="flat">
            <a:solidFill>
              <a:srgbClr val="FF0000"/>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90641666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
            </a:r>
            <a:br>
              <a:rPr lang="et-EE" dirty="0"/>
            </a:br>
            <a:r>
              <a:rPr lang="et-EE" dirty="0" smtClean="0"/>
              <a:t>Üritused ja külalislahkus</a:t>
            </a:r>
            <a:r>
              <a:rPr lang="en-US" dirty="0" smtClean="0"/>
              <a:t/>
            </a:r>
            <a:br>
              <a:rPr lang="en-US" dirty="0" smtClean="0"/>
            </a:br>
            <a:endParaRPr lang="en-US" dirty="0"/>
          </a:p>
        </p:txBody>
      </p:sp>
      <p:sp>
        <p:nvSpPr>
          <p:cNvPr id="3" name="Text Placeholder 2"/>
          <p:cNvSpPr>
            <a:spLocks noGrp="1"/>
          </p:cNvSpPr>
          <p:nvPr>
            <p:ph type="body" idx="1"/>
          </p:nvPr>
        </p:nvSpPr>
        <p:spPr/>
        <p:txBody>
          <a:bodyPr>
            <a:normAutofit/>
          </a:bodyPr>
          <a:lstStyle/>
          <a:p>
            <a:r>
              <a:rPr lang="et-EE" sz="1600" dirty="0"/>
              <a:t>Üritused - </a:t>
            </a:r>
            <a:r>
              <a:rPr lang="et-EE" sz="1600" b="1" dirty="0"/>
              <a:t>teadusliku / erialase sisuga</a:t>
            </a:r>
          </a:p>
          <a:p>
            <a:endParaRPr lang="et-EE" sz="1600" dirty="0"/>
          </a:p>
          <a:p>
            <a:r>
              <a:rPr lang="et-EE" sz="1600" dirty="0"/>
              <a:t>Üritused peavad toimuma </a:t>
            </a:r>
            <a:r>
              <a:rPr lang="et-EE" sz="1600" b="1" dirty="0"/>
              <a:t>sobivas kohas</a:t>
            </a:r>
            <a:r>
              <a:rPr lang="et-EE" sz="1600" dirty="0"/>
              <a:t> (konverentsiruumide olemasolu; koht ei tohi oma erilisusega olla üritusele tulemise stiimuliks)</a:t>
            </a:r>
          </a:p>
          <a:p>
            <a:endParaRPr lang="et-EE" sz="1600" dirty="0"/>
          </a:p>
          <a:p>
            <a:r>
              <a:rPr lang="et-EE" sz="1600" dirty="0"/>
              <a:t>Üritustel pakutav nn </a:t>
            </a:r>
            <a:r>
              <a:rPr lang="et-EE" sz="1600" b="1" dirty="0"/>
              <a:t>külalislahkus</a:t>
            </a:r>
            <a:r>
              <a:rPr lang="et-EE" sz="1600" dirty="0"/>
              <a:t> (ingl. k </a:t>
            </a:r>
            <a:r>
              <a:rPr lang="et-EE" sz="1600" b="1" i="1" dirty="0"/>
              <a:t>hospitality</a:t>
            </a:r>
            <a:r>
              <a:rPr lang="et-EE" sz="1600" dirty="0"/>
              <a:t>) - eelkõige toitlustus, vajadusel majutus ja/või transport - peavad olema mõistliku tasemega (= mis osaleja ka ise oleks eeldatavasti nõus tasuma).  Toitlustuse rahaline piirmäär</a:t>
            </a:r>
          </a:p>
        </p:txBody>
      </p:sp>
      <p:graphicFrame>
        <p:nvGraphicFramePr>
          <p:cNvPr id="8" name="Table 7"/>
          <p:cNvGraphicFramePr>
            <a:graphicFrameLocks noGrp="1"/>
          </p:cNvGraphicFramePr>
          <p:nvPr>
            <p:extLst>
              <p:ext uri="{D42A27DB-BD31-4B8C-83A1-F6EECF244321}">
                <p14:modId xmlns:p14="http://schemas.microsoft.com/office/powerpoint/2010/main" val="191191443"/>
              </p:ext>
            </p:extLst>
          </p:nvPr>
        </p:nvGraphicFramePr>
        <p:xfrm>
          <a:off x="457200" y="4248458"/>
          <a:ext cx="8229600" cy="1874520"/>
        </p:xfrm>
        <a:graphic>
          <a:graphicData uri="http://schemas.openxmlformats.org/drawingml/2006/table">
            <a:tbl>
              <a:tblPr firstRow="1" bandRow="1">
                <a:tableStyleId>{5940675A-B579-460E-94D1-54222C63F5DA}</a:tableStyleId>
              </a:tblPr>
              <a:tblGrid>
                <a:gridCol w="3085070">
                  <a:extLst>
                    <a:ext uri="{9D8B030D-6E8A-4147-A177-3AD203B41FA5}">
                      <a16:colId xmlns:a16="http://schemas.microsoft.com/office/drawing/2014/main" val="816736558"/>
                    </a:ext>
                  </a:extLst>
                </a:gridCol>
                <a:gridCol w="1565189">
                  <a:extLst>
                    <a:ext uri="{9D8B030D-6E8A-4147-A177-3AD203B41FA5}">
                      <a16:colId xmlns:a16="http://schemas.microsoft.com/office/drawing/2014/main" val="634110976"/>
                    </a:ext>
                  </a:extLst>
                </a:gridCol>
                <a:gridCol w="3579341">
                  <a:extLst>
                    <a:ext uri="{9D8B030D-6E8A-4147-A177-3AD203B41FA5}">
                      <a16:colId xmlns:a16="http://schemas.microsoft.com/office/drawing/2014/main" val="111289476"/>
                    </a:ext>
                  </a:extLst>
                </a:gridCol>
              </a:tblGrid>
              <a:tr h="1858045">
                <a:tc>
                  <a:txBody>
                    <a:bodyPr/>
                    <a:lstStyle/>
                    <a:p>
                      <a:pPr algn="l">
                        <a:spcAft>
                          <a:spcPts val="600"/>
                        </a:spcAft>
                      </a:pPr>
                      <a:r>
                        <a:rPr lang="et-EE" sz="1600" b="1" dirty="0" smtClean="0">
                          <a:solidFill>
                            <a:srgbClr val="0070C0"/>
                          </a:solidFill>
                        </a:rPr>
                        <a:t>RTL eetikakoodeks: </a:t>
                      </a:r>
                    </a:p>
                    <a:p>
                      <a:pPr algn="l"/>
                      <a:r>
                        <a:rPr lang="et-EE" sz="1600" i="1" dirty="0" smtClean="0"/>
                        <a:t>Meelelahutuse (nt spordi-, kultuuri ja vabaajaürituste) pakkumine, spondeerimine või korraldamine nii eraldi kui mis tahes muu ürituse osana </a:t>
                      </a:r>
                      <a:r>
                        <a:rPr lang="et-EE" sz="1600" b="1" i="1" dirty="0" smtClean="0"/>
                        <a:t>ei ole lubatud</a:t>
                      </a:r>
                      <a:r>
                        <a:rPr lang="et-EE" sz="1600" i="1" dirty="0" smtClean="0"/>
                        <a:t>.</a:t>
                      </a:r>
                      <a:endParaRPr lang="et-EE" sz="1600" i="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t-E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t-EE" sz="1800" b="1" dirty="0" smtClean="0"/>
                    </a:p>
                    <a:p>
                      <a:pPr algn="l">
                        <a:spcAft>
                          <a:spcPts val="600"/>
                        </a:spcAft>
                      </a:pPr>
                      <a:r>
                        <a:rPr lang="et-EE" sz="1800" b="1" dirty="0" smtClean="0">
                          <a:solidFill>
                            <a:srgbClr val="0070C0"/>
                          </a:solidFill>
                        </a:rPr>
                        <a:t>Ravimiseadus (§ 86 lg 6):</a:t>
                      </a:r>
                    </a:p>
                    <a:p>
                      <a:pPr algn="l"/>
                      <a:r>
                        <a:rPr lang="et-EE" sz="1800" dirty="0" smtClean="0"/>
                        <a:t>„Mõistlikul tasemel“ meelelahutus</a:t>
                      </a:r>
                      <a:r>
                        <a:rPr lang="et-EE" sz="1800" baseline="0" dirty="0" smtClean="0"/>
                        <a:t> </a:t>
                      </a:r>
                      <a:r>
                        <a:rPr lang="et-EE" sz="1800" b="1" baseline="0" dirty="0" smtClean="0"/>
                        <a:t>on ürituse osana lubatud</a:t>
                      </a:r>
                      <a:r>
                        <a:rPr lang="et-EE" sz="1800" baseline="0" dirty="0" smtClean="0"/>
                        <a:t>.</a:t>
                      </a:r>
                      <a:endParaRPr lang="et-EE" sz="1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18933711"/>
                  </a:ext>
                </a:extLst>
              </a:tr>
            </a:tbl>
          </a:graphicData>
        </a:graphic>
      </p:graphicFrame>
      <p:sp>
        <p:nvSpPr>
          <p:cNvPr id="9" name="Right Arrow 8"/>
          <p:cNvSpPr/>
          <p:nvPr/>
        </p:nvSpPr>
        <p:spPr>
          <a:xfrm>
            <a:off x="3690551" y="4901513"/>
            <a:ext cx="1194486" cy="568411"/>
          </a:xfrm>
          <a:prstGeom prst="rightArrow">
            <a:avLst/>
          </a:prstGeom>
          <a:solidFill>
            <a:srgbClr val="FF0000"/>
          </a:solidFill>
          <a:ln w="25400" cap="flat">
            <a:solidFill>
              <a:srgbClr val="FF0000"/>
            </a:solidFill>
            <a:prstDash val="solid"/>
            <a:bevel/>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t-EE" sz="1800" b="0" i="0" u="none" strike="noStrike" cap="none" spc="0" normalizeH="0" baseline="0">
              <a:ln>
                <a:noFill/>
              </a:ln>
              <a:solidFill>
                <a:srgbClr val="000000"/>
              </a:solidFill>
              <a:effectLst/>
              <a:uFillTx/>
              <a:latin typeface="Calibri"/>
              <a:ea typeface="Calibri"/>
              <a:cs typeface="Calibri"/>
              <a:sym typeface="Calibri"/>
            </a:endParaRPr>
          </a:p>
        </p:txBody>
      </p:sp>
    </p:spTree>
    <p:extLst>
      <p:ext uri="{BB962C8B-B14F-4D97-AF65-F5344CB8AC3E}">
        <p14:creationId xmlns:p14="http://schemas.microsoft.com/office/powerpoint/2010/main" val="812003212"/>
      </p:ext>
    </p:extLst>
  </p:cSld>
  <p:clrMapOvr>
    <a:masterClrMapping/>
  </p:clrMapOvr>
  <p:transition spd="med"/>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12.10.2021"/>
</p:tagLst>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767</Words>
  <Application>Microsoft Office PowerPoint</Application>
  <PresentationFormat>On-screen Show (4:3)</PresentationFormat>
  <Paragraphs>128</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Helvetica Neue</vt:lpstr>
      <vt:lpstr>Arial</vt:lpstr>
      <vt:lpstr>Calibri</vt:lpstr>
      <vt:lpstr>Default</vt:lpstr>
      <vt:lpstr>Ravimitootjate Liidu eetikakoodeksi olulisemad põhimõtted</vt:lpstr>
      <vt:lpstr> Ravimitootjate eneseregulatsiooni eesmärgid </vt:lpstr>
      <vt:lpstr> Ravimitootjate eetikareeglite allikad   </vt:lpstr>
      <vt:lpstr>PowerPoint Presentation</vt:lpstr>
      <vt:lpstr> RTL eetikakoodeksis reguleeritavad peamised teemad </vt:lpstr>
      <vt:lpstr> Ravimireklaam </vt:lpstr>
      <vt:lpstr> Kingitused </vt:lpstr>
      <vt:lpstr> Kingitused </vt:lpstr>
      <vt:lpstr> Üritused ja külalislahkus </vt:lpstr>
      <vt:lpstr> Maksete avalikustamine (läbipaistvus) </vt:lpstr>
      <vt:lpstr> Millised andmed avalikustatakse? </vt:lpstr>
      <vt:lpstr>Avalikustamise raporti vorm</vt:lpstr>
      <vt:lpstr>Isikuandmete töötlemine</vt:lpstr>
      <vt:lpstr>Reklaamiaruanne vs andmete avalikustamine</vt:lpstr>
      <vt:lpstr>Kahe aruandega süsteem: peamised probleemid</vt:lpstr>
      <vt:lpstr>Ettepanek RavS muutmiseks läbipaistvuse suurendamise eesmärgil</vt:lpstr>
      <vt:lpstr>Protseduurireeglid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RTL nõukogu liikmekandidaadid</dc:title>
  <dc:creator>Chris Ellermaa</dc:creator>
  <cp:lastModifiedBy>Sild, Martin Kaspar {MWJC~Tallinn}</cp:lastModifiedBy>
  <cp:revision>158</cp:revision>
  <cp:lastPrinted>2017-02-16T13:39:32Z</cp:lastPrinted>
  <dcterms:modified xsi:type="dcterms:W3CDTF">2022-02-15T10:01:54Z</dcterms:modified>
</cp:coreProperties>
</file>